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1" r:id="rId5"/>
    <p:sldId id="297" r:id="rId6"/>
    <p:sldId id="275" r:id="rId7"/>
    <p:sldId id="291" r:id="rId8"/>
    <p:sldId id="290" r:id="rId9"/>
    <p:sldId id="295" r:id="rId10"/>
    <p:sldId id="301" r:id="rId11"/>
    <p:sldId id="294" r:id="rId12"/>
    <p:sldId id="300" r:id="rId13"/>
    <p:sldId id="276" r:id="rId14"/>
    <p:sldId id="299" r:id="rId15"/>
    <p:sldId id="302" r:id="rId16"/>
    <p:sldId id="308" r:id="rId17"/>
    <p:sldId id="304" r:id="rId18"/>
    <p:sldId id="307" r:id="rId19"/>
    <p:sldId id="305" r:id="rId20"/>
    <p:sldId id="310" r:id="rId21"/>
    <p:sldId id="311" r:id="rId22"/>
    <p:sldId id="282" r:id="rId23"/>
    <p:sldId id="283" r:id="rId24"/>
    <p:sldId id="286" r:id="rId25"/>
    <p:sldId id="277" r:id="rId26"/>
    <p:sldId id="278" r:id="rId27"/>
    <p:sldId id="279" r:id="rId28"/>
    <p:sldId id="280" r:id="rId29"/>
    <p:sldId id="312" r:id="rId30"/>
    <p:sldId id="281" r:id="rId31"/>
    <p:sldId id="288" r:id="rId32"/>
    <p:sldId id="289" r:id="rId33"/>
    <p:sldId id="292" r:id="rId34"/>
    <p:sldId id="298" r:id="rId35"/>
    <p:sldId id="303" r:id="rId36"/>
    <p:sldId id="273"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60"/>
  </p:normalViewPr>
  <p:slideViewPr>
    <p:cSldViewPr snapToGrid="0">
      <p:cViewPr varScale="1">
        <p:scale>
          <a:sx n="105" d="100"/>
          <a:sy n="105" d="100"/>
        </p:scale>
        <p:origin x="11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A75853-FA35-49C8-BCAE-31DD6B22F78C}" type="datetimeFigureOut">
              <a:rPr lang="en-AU" smtClean="0"/>
              <a:t>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4231064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75853-FA35-49C8-BCAE-31DD6B22F78C}" type="datetimeFigureOut">
              <a:rPr lang="en-AU" smtClean="0"/>
              <a:t>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2515531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75853-FA35-49C8-BCAE-31DD6B22F78C}" type="datetimeFigureOut">
              <a:rPr lang="en-AU" smtClean="0"/>
              <a:t>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354140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75853-FA35-49C8-BCAE-31DD6B22F78C}" type="datetimeFigureOut">
              <a:rPr lang="en-AU" smtClean="0"/>
              <a:t>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71512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75853-FA35-49C8-BCAE-31DD6B22F78C}" type="datetimeFigureOut">
              <a:rPr lang="en-AU" smtClean="0"/>
              <a:t>1/12/2023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279395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A75853-FA35-49C8-BCAE-31DD6B22F78C}" type="datetimeFigureOut">
              <a:rPr lang="en-AU" smtClean="0"/>
              <a:t>1/12/2023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32091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A75853-FA35-49C8-BCAE-31DD6B22F78C}" type="datetimeFigureOut">
              <a:rPr lang="en-AU" smtClean="0"/>
              <a:t>1/12/2023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66572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A75853-FA35-49C8-BCAE-31DD6B22F78C}" type="datetimeFigureOut">
              <a:rPr lang="en-AU" smtClean="0"/>
              <a:t>1/12/2023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16035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A75853-FA35-49C8-BCAE-31DD6B22F78C}" type="datetimeFigureOut">
              <a:rPr lang="en-AU" smtClean="0"/>
              <a:t>1/12/2023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925209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A75853-FA35-49C8-BCAE-31DD6B22F78C}" type="datetimeFigureOut">
              <a:rPr lang="en-AU" smtClean="0"/>
              <a:t>1/12/2023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335566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A75853-FA35-49C8-BCAE-31DD6B22F78C}" type="datetimeFigureOut">
              <a:rPr lang="en-AU" smtClean="0"/>
              <a:t>1/12/2023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BCB6F7-C085-4CD8-A8E5-BC0D63F9D80B}" type="slidenum">
              <a:rPr lang="en-AU" smtClean="0"/>
              <a:t>‹#›</a:t>
            </a:fld>
            <a:endParaRPr lang="en-AU"/>
          </a:p>
        </p:txBody>
      </p:sp>
    </p:spTree>
    <p:extLst>
      <p:ext uri="{BB962C8B-B14F-4D97-AF65-F5344CB8AC3E}">
        <p14:creationId xmlns:p14="http://schemas.microsoft.com/office/powerpoint/2010/main" val="1799850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A75853-FA35-49C8-BCAE-31DD6B22F78C}" type="datetimeFigureOut">
              <a:rPr lang="en-AU" smtClean="0"/>
              <a:t>1/12/2023</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CB6F7-C085-4CD8-A8E5-BC0D63F9D80B}" type="slidenum">
              <a:rPr lang="en-AU" smtClean="0"/>
              <a:t>‹#›</a:t>
            </a:fld>
            <a:endParaRPr lang="en-AU"/>
          </a:p>
        </p:txBody>
      </p:sp>
    </p:spTree>
    <p:extLst>
      <p:ext uri="{BB962C8B-B14F-4D97-AF65-F5344CB8AC3E}">
        <p14:creationId xmlns:p14="http://schemas.microsoft.com/office/powerpoint/2010/main" val="3887361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arget="../media/image10.jpeg" Type="http://schemas.openxmlformats.org/officeDocument/2006/relationships/image"/><Relationship Id="rId1" Target="../slideLayouts/slideLayout2.xml" Type="http://schemas.openxmlformats.org/officeDocument/2006/relationships/slideLayout"/></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arget="../media/image12.jpg" Type="http://schemas.openxmlformats.org/officeDocument/2006/relationships/image"/><Relationship Id="rId2" Target="../media/image10.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heconversation.com/factcheck-are-first-australians-the-most-imprisoned-people-on-earth-78528" TargetMode="External"/><Relationship Id="rId7" Type="http://schemas.openxmlformats.org/officeDocument/2006/relationships/hyperlink" Target="https://www.hrw.org/news/2023/10/04/australians-disabilities-face-pervasive-abuse" TargetMode="External"/><Relationship Id="rId2" Type="http://schemas.openxmlformats.org/officeDocument/2006/relationships/hyperlink" Target="https://www.abs.gov.au/statistics/people/crime-and-justice/corrective-services-australia/latest-release" TargetMode="External"/><Relationship Id="rId1" Type="http://schemas.openxmlformats.org/officeDocument/2006/relationships/slideLayout" Target="../slideLayouts/slideLayout2.xml"/><Relationship Id="rId6" Type="http://schemas.openxmlformats.org/officeDocument/2006/relationships/hyperlink" Target="https://www.aihw.gov.au/reports/youth-justice/youth-detention-population-in-australia-2022/contents/aboriginal-and-torres-straight-islander-young-peop" TargetMode="External"/><Relationship Id="rId5" Type="http://schemas.openxmlformats.org/officeDocument/2006/relationships/hyperlink" Target="https://www.aihw.gov.au/reports/australias-welfare/profile-of-indigenous-australians" TargetMode="External"/><Relationship Id="rId4" Type="http://schemas.openxmlformats.org/officeDocument/2006/relationships/hyperlink" Target="https://www.abs.gov.au/statistics/people/crime-and-justice/prisoners-australia/latest-release"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ihw.gov.au/reports/australias-health/health-of-prisoners" TargetMode="External"/><Relationship Id="rId2" Type="http://schemas.openxmlformats.org/officeDocument/2006/relationships/hyperlink" Target="https://napp.org.au/2021/04/the-australian-mental-health-crisis-a-system-failure-in-need-of-treatment" TargetMode="External"/><Relationship Id="rId1" Type="http://schemas.openxmlformats.org/officeDocument/2006/relationships/slideLayout" Target="../slideLayouts/slideLayout2.xml"/><Relationship Id="rId5" Type="http://schemas.openxmlformats.org/officeDocument/2006/relationships/hyperlink" Target="https://ipa.org.au/research/rights-and-freedoms/the-cost-of-prisons-in-australia-2023" TargetMode="External"/><Relationship Id="rId4" Type="http://schemas.openxmlformats.org/officeDocument/2006/relationships/hyperlink" Target="https://www.dote.org.au/full-report"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research-repository.griffith.edu.au/bitstream/handle/10072/392735/Cale262007Published.pdf?sequence=3&amp;isAllowed=y"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aic.gov.au/sites/default/files/2020-05/rr09_justice_reinvestment_in_australia_160518_0.pdf" TargetMode="External"/><Relationship Id="rId2" Type="http://schemas.openxmlformats.org/officeDocument/2006/relationships/hyperlink" Target="https://eds.b.ebscohost.com/eds/ebookviewer/ebook/bmxlYmtfXzUzMDE5OF9fQU41?sid=57281e4f-92a6-4583-b7b3-b0d798d3f234@sessionmgr101&amp;vid=0&amp;format=EB&amp;rid=1" TargetMode="External"/><Relationship Id="rId1" Type="http://schemas.openxmlformats.org/officeDocument/2006/relationships/slideLayout" Target="../slideLayouts/slideLayout2.xml"/><Relationship Id="rId4" Type="http://schemas.openxmlformats.org/officeDocument/2006/relationships/hyperlink" Target="https://heinonline-org.ezproxy-f.deakin.edu.au/HOL/Page?handle=hein.journals/probj57&amp;div=35&amp;&amp;collection=journals"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933F6-446C-F143-8B01-65039CD1D00D}"/>
              </a:ext>
            </a:extLst>
          </p:cNvPr>
          <p:cNvSpPr>
            <a:spLocks noGrp="1"/>
          </p:cNvSpPr>
          <p:nvPr>
            <p:ph type="ctrTitle"/>
          </p:nvPr>
        </p:nvSpPr>
        <p:spPr>
          <a:xfrm>
            <a:off x="428803" y="274812"/>
            <a:ext cx="7328677" cy="2264083"/>
          </a:xfrm>
        </p:spPr>
        <p:txBody>
          <a:bodyPr>
            <a:noAutofit/>
          </a:bodyPr>
          <a:lstStyle/>
          <a:p>
            <a:pPr algn="r"/>
            <a:r>
              <a:rPr lang="es-UY" altLang="en-US" sz="5400" b="1" dirty="0" err="1"/>
              <a:t>Applied</a:t>
            </a:r>
            <a:r>
              <a:rPr lang="es-UY" altLang="en-US" sz="5400" b="1" dirty="0"/>
              <a:t> </a:t>
            </a:r>
            <a:r>
              <a:rPr lang="es-UY" altLang="en-US" sz="5400" b="1" dirty="0" err="1"/>
              <a:t>Economic</a:t>
            </a:r>
            <a:r>
              <a:rPr lang="es-UY" altLang="en-US" sz="5400" b="1" dirty="0"/>
              <a:t> </a:t>
            </a:r>
            <a:r>
              <a:rPr lang="es-UY" altLang="en-US" sz="5400" b="1" dirty="0" err="1"/>
              <a:t>Analysis</a:t>
            </a:r>
            <a:r>
              <a:rPr lang="es-UY" altLang="en-US" sz="5400" b="1" dirty="0"/>
              <a:t> </a:t>
            </a:r>
            <a:r>
              <a:rPr lang="es-UY" altLang="en-US" sz="5400" b="1" dirty="0" err="1"/>
              <a:t>for</a:t>
            </a:r>
            <a:r>
              <a:rPr lang="es-UY" altLang="en-US" sz="5400" b="1" dirty="0"/>
              <a:t> </a:t>
            </a:r>
            <a:r>
              <a:rPr lang="es-UY" altLang="en-US" sz="5400" b="1" dirty="0" err="1"/>
              <a:t>Justice</a:t>
            </a:r>
            <a:r>
              <a:rPr lang="es-UY" altLang="en-US" sz="5400" b="1" dirty="0"/>
              <a:t> </a:t>
            </a:r>
            <a:r>
              <a:rPr lang="es-UY" altLang="en-US" sz="5400" b="1" dirty="0" err="1"/>
              <a:t>Reinvestment</a:t>
            </a:r>
            <a:r>
              <a:rPr lang="es-UY" altLang="en-US" sz="5400" b="1" dirty="0"/>
              <a:t> in Australia</a:t>
            </a:r>
            <a:endParaRPr lang="en-AU" sz="5400" dirty="0">
              <a:latin typeface="+mn-lt"/>
            </a:endParaRPr>
          </a:p>
        </p:txBody>
      </p:sp>
      <p:sp>
        <p:nvSpPr>
          <p:cNvPr id="3" name="Subtitle 2">
            <a:extLst>
              <a:ext uri="{FF2B5EF4-FFF2-40B4-BE49-F238E27FC236}">
                <a16:creationId xmlns:a16="http://schemas.microsoft.com/office/drawing/2014/main" id="{EF9B4FC6-8F42-7857-C4FC-169D3084BF34}"/>
              </a:ext>
            </a:extLst>
          </p:cNvPr>
          <p:cNvSpPr>
            <a:spLocks noGrp="1"/>
          </p:cNvSpPr>
          <p:nvPr>
            <p:ph type="subTitle" idx="1"/>
          </p:nvPr>
        </p:nvSpPr>
        <p:spPr>
          <a:xfrm>
            <a:off x="303194" y="6254496"/>
            <a:ext cx="8794121" cy="603504"/>
          </a:xfrm>
        </p:spPr>
        <p:txBody>
          <a:bodyPr>
            <a:normAutofit/>
          </a:bodyPr>
          <a:lstStyle/>
          <a:p>
            <a:pPr algn="l" eaLnBrk="1" hangingPunct="1">
              <a:lnSpc>
                <a:spcPct val="100000"/>
              </a:lnSpc>
              <a:spcBef>
                <a:spcPts val="0"/>
              </a:spcBef>
            </a:pPr>
            <a:r>
              <a:rPr lang="es-UY" altLang="en-US" sz="3200" b="1" dirty="0"/>
              <a:t>Cameron Russell, </a:t>
            </a:r>
            <a:r>
              <a:rPr lang="es-UY" altLang="en-US" sz="3200" dirty="0"/>
              <a:t>PhD </a:t>
            </a:r>
            <a:r>
              <a:rPr lang="es-UY" altLang="en-US" sz="3200" dirty="0" err="1"/>
              <a:t>Program</a:t>
            </a:r>
            <a:r>
              <a:rPr lang="es-UY" altLang="en-US" sz="3200" dirty="0"/>
              <a:t>, </a:t>
            </a:r>
            <a:r>
              <a:rPr lang="en-US" altLang="en-US" sz="3200" dirty="0"/>
              <a:t>Deakin University</a:t>
            </a:r>
          </a:p>
          <a:p>
            <a:pPr algn="r"/>
            <a:endParaRPr lang="en-AU" sz="4400" dirty="0"/>
          </a:p>
        </p:txBody>
      </p:sp>
      <p:sp>
        <p:nvSpPr>
          <p:cNvPr id="5" name="TextBox 4">
            <a:extLst>
              <a:ext uri="{FF2B5EF4-FFF2-40B4-BE49-F238E27FC236}">
                <a16:creationId xmlns:a16="http://schemas.microsoft.com/office/drawing/2014/main" id="{9A6509A5-45E6-4964-944D-C4079C8F405D}"/>
              </a:ext>
            </a:extLst>
          </p:cNvPr>
          <p:cNvSpPr txBox="1"/>
          <p:nvPr/>
        </p:nvSpPr>
        <p:spPr>
          <a:xfrm>
            <a:off x="-181678" y="5239512"/>
            <a:ext cx="5805237" cy="830997"/>
          </a:xfrm>
          <a:prstGeom prst="rect">
            <a:avLst/>
          </a:prstGeom>
          <a:noFill/>
        </p:spPr>
        <p:txBody>
          <a:bodyPr wrap="square">
            <a:spAutoFit/>
          </a:bodyPr>
          <a:lstStyle/>
          <a:p>
            <a:pPr algn="ctr"/>
            <a:r>
              <a:rPr lang="en-AU" altLang="en-US" sz="2400" b="1" dirty="0"/>
              <a:t>35</a:t>
            </a:r>
            <a:r>
              <a:rPr lang="en-AU" altLang="en-US" sz="2400" b="1" baseline="30000" dirty="0"/>
              <a:t>th</a:t>
            </a:r>
            <a:r>
              <a:rPr lang="en-AU" altLang="en-US" sz="2400" b="1" dirty="0"/>
              <a:t> Annual ANZSOC Conference</a:t>
            </a:r>
          </a:p>
          <a:p>
            <a:pPr algn="ctr"/>
            <a:r>
              <a:rPr lang="en-AU" altLang="en-US" sz="2400" dirty="0"/>
              <a:t>Held in Melbourne on 06-08 Dec 2023</a:t>
            </a:r>
          </a:p>
        </p:txBody>
      </p:sp>
    </p:spTree>
    <p:extLst>
      <p:ext uri="{BB962C8B-B14F-4D97-AF65-F5344CB8AC3E}">
        <p14:creationId xmlns:p14="http://schemas.microsoft.com/office/powerpoint/2010/main" val="3954234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7510112" cy="1325563"/>
          </a:xfrm>
        </p:spPr>
        <p:txBody>
          <a:bodyPr>
            <a:normAutofit/>
          </a:bodyPr>
          <a:lstStyle/>
          <a:p>
            <a:pPr algn="ctr"/>
            <a:r>
              <a:rPr lang="en-AU" sz="4800" b="1" dirty="0">
                <a:solidFill>
                  <a:schemeClr val="bg1"/>
                </a:solidFill>
                <a:latin typeface="+mn-lt"/>
              </a:rPr>
              <a:t>Prisons are ineffective</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225296"/>
            <a:ext cx="7665560" cy="5632704"/>
          </a:xfrm>
        </p:spPr>
        <p:txBody>
          <a:bodyPr>
            <a:noAutofit/>
          </a:bodyPr>
          <a:lstStyle/>
          <a:p>
            <a:r>
              <a:rPr lang="en-AU" sz="3600" dirty="0">
                <a:solidFill>
                  <a:schemeClr val="bg1"/>
                </a:solidFill>
              </a:rPr>
              <a:t>Prisons are ineffective at reforming those held </a:t>
            </a:r>
            <a:r>
              <a:rPr lang="en-AU" sz="3600" dirty="0">
                <a:solidFill>
                  <a:srgbClr val="FFFF00"/>
                </a:solidFill>
              </a:rPr>
              <a:t>[17]</a:t>
            </a:r>
          </a:p>
          <a:p>
            <a:r>
              <a:rPr lang="en-AU" sz="3600" dirty="0">
                <a:solidFill>
                  <a:schemeClr val="bg1"/>
                </a:solidFill>
              </a:rPr>
              <a:t>Better alternatives for non-violent offenders incl. community-based orders/drug court</a:t>
            </a:r>
          </a:p>
          <a:p>
            <a:r>
              <a:rPr lang="en-AU" sz="3600" dirty="0">
                <a:solidFill>
                  <a:schemeClr val="bg1"/>
                </a:solidFill>
              </a:rPr>
              <a:t>The worst offence of </a:t>
            </a:r>
            <a:r>
              <a:rPr lang="en-AU" sz="3600" b="1" dirty="0">
                <a:solidFill>
                  <a:schemeClr val="bg1"/>
                </a:solidFill>
              </a:rPr>
              <a:t>38%</a:t>
            </a:r>
            <a:r>
              <a:rPr lang="en-AU" sz="3600" dirty="0">
                <a:solidFill>
                  <a:schemeClr val="bg1"/>
                </a:solidFill>
              </a:rPr>
              <a:t> of prisoners was a non-violent offence, and </a:t>
            </a:r>
            <a:r>
              <a:rPr lang="en-AU" sz="3600" b="1" dirty="0">
                <a:solidFill>
                  <a:schemeClr val="bg1"/>
                </a:solidFill>
              </a:rPr>
              <a:t>$2.3 billion</a:t>
            </a:r>
            <a:r>
              <a:rPr lang="en-AU" sz="3600" dirty="0">
                <a:solidFill>
                  <a:schemeClr val="bg1"/>
                </a:solidFill>
              </a:rPr>
              <a:t> was spent to jail them </a:t>
            </a:r>
            <a:r>
              <a:rPr lang="en-AU" sz="3600" dirty="0">
                <a:solidFill>
                  <a:srgbClr val="FFFF00"/>
                </a:solidFill>
              </a:rPr>
              <a:t>[11,12]</a:t>
            </a:r>
          </a:p>
          <a:p>
            <a:r>
              <a:rPr lang="en-AU" sz="3600" dirty="0">
                <a:solidFill>
                  <a:schemeClr val="bg1"/>
                </a:solidFill>
              </a:rPr>
              <a:t>“Tough-on-crime” populism results in unnecessary imprisonment</a:t>
            </a:r>
          </a:p>
        </p:txBody>
      </p:sp>
    </p:spTree>
    <p:extLst>
      <p:ext uri="{BB962C8B-B14F-4D97-AF65-F5344CB8AC3E}">
        <p14:creationId xmlns:p14="http://schemas.microsoft.com/office/powerpoint/2010/main" val="2608651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7510112" cy="1325563"/>
          </a:xfrm>
        </p:spPr>
        <p:txBody>
          <a:bodyPr>
            <a:normAutofit/>
          </a:bodyPr>
          <a:lstStyle/>
          <a:p>
            <a:pPr algn="ctr"/>
            <a:r>
              <a:rPr lang="en-AU" sz="4800" b="1" dirty="0">
                <a:solidFill>
                  <a:schemeClr val="bg1"/>
                </a:solidFill>
                <a:latin typeface="+mn-lt"/>
              </a:rPr>
              <a:t>Prisons are ineffective</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225296"/>
            <a:ext cx="7510112" cy="5522976"/>
          </a:xfrm>
        </p:spPr>
        <p:txBody>
          <a:bodyPr>
            <a:normAutofit fontScale="92500" lnSpcReduction="10000"/>
          </a:bodyPr>
          <a:lstStyle/>
          <a:p>
            <a:r>
              <a:rPr lang="en-AU" sz="4400" dirty="0">
                <a:solidFill>
                  <a:schemeClr val="bg1"/>
                </a:solidFill>
              </a:rPr>
              <a:t>Prison deepens vulnerabilities </a:t>
            </a:r>
            <a:r>
              <a:rPr lang="en-AU" sz="4400" dirty="0">
                <a:solidFill>
                  <a:srgbClr val="FFFF00"/>
                </a:solidFill>
              </a:rPr>
              <a:t>[14,15,16]</a:t>
            </a:r>
            <a:endParaRPr lang="en-AU" sz="4400" dirty="0">
              <a:solidFill>
                <a:schemeClr val="bg1"/>
              </a:solidFill>
            </a:endParaRPr>
          </a:p>
          <a:p>
            <a:r>
              <a:rPr lang="en-AU" sz="4400" dirty="0">
                <a:solidFill>
                  <a:schemeClr val="bg1"/>
                </a:solidFill>
              </a:rPr>
              <a:t>E.g. Human Rights Watch investigated 14 Australian prisons and found inmates with disabilities were subjected to regular bullying, violence and solitary confinement, with ‘devastating effects to their mental health’ </a:t>
            </a:r>
            <a:r>
              <a:rPr lang="en-AU" sz="4400" dirty="0">
                <a:solidFill>
                  <a:srgbClr val="FFFF00"/>
                </a:solidFill>
              </a:rPr>
              <a:t>[7]</a:t>
            </a:r>
          </a:p>
          <a:p>
            <a:endParaRPr lang="en-AU" sz="4400" dirty="0">
              <a:solidFill>
                <a:schemeClr val="bg1"/>
              </a:solidFill>
            </a:endParaRPr>
          </a:p>
        </p:txBody>
      </p:sp>
    </p:spTree>
    <p:extLst>
      <p:ext uri="{BB962C8B-B14F-4D97-AF65-F5344CB8AC3E}">
        <p14:creationId xmlns:p14="http://schemas.microsoft.com/office/powerpoint/2010/main" val="963332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C13C565-BCE6-B7B8-ADA8-F965892F8E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7256" y="0"/>
            <a:ext cx="3919213" cy="6858000"/>
          </a:xfrm>
          <a:prstGeom prst="rect">
            <a:avLst/>
          </a:prstGeom>
        </p:spPr>
      </p:pic>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3258152" cy="1307592"/>
          </a:xfrm>
        </p:spPr>
        <p:txBody>
          <a:bodyPr>
            <a:normAutofit fontScale="90000"/>
          </a:bodyPr>
          <a:lstStyle/>
          <a:p>
            <a:pPr algn="ctr"/>
            <a:r>
              <a:rPr lang="en-AU" sz="4800" b="1" dirty="0">
                <a:solidFill>
                  <a:schemeClr val="bg1"/>
                </a:solidFill>
                <a:latin typeface="+mn-lt"/>
              </a:rPr>
              <a:t>Reversing the prison spiral</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886968" y="1399032"/>
            <a:ext cx="5632704" cy="5267138"/>
          </a:xfrm>
        </p:spPr>
        <p:txBody>
          <a:bodyPr>
            <a:noAutofit/>
          </a:bodyPr>
          <a:lstStyle/>
          <a:p>
            <a:r>
              <a:rPr lang="en-AU" sz="3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Need sustained, coordinated response by all stakeholders</a:t>
            </a:r>
          </a:p>
          <a:p>
            <a:r>
              <a:rPr lang="en-AU" sz="3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Aim: Eliminate</a:t>
            </a:r>
            <a:br>
              <a:rPr lang="en-AU" sz="340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en-AU" sz="3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disadvantage </a:t>
            </a:r>
            <a:r>
              <a:rPr lang="en-AU" sz="3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[10,13]</a:t>
            </a:r>
          </a:p>
          <a:p>
            <a:r>
              <a:rPr lang="en-AU" sz="3400" dirty="0">
                <a:solidFill>
                  <a:schemeClr val="bg1"/>
                </a:solidFill>
                <a:latin typeface="Calibri" panose="020F0502020204030204" pitchFamily="34" charset="0"/>
                <a:ea typeface="Calibri" panose="020F0502020204030204" pitchFamily="34" charset="0"/>
                <a:cs typeface="Times New Roman" panose="02020603050405020304" pitchFamily="18" charset="0"/>
              </a:rPr>
              <a:t>Can also be prison </a:t>
            </a:r>
            <a:br>
              <a:rPr lang="en-AU" sz="3400" dirty="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en-AU" sz="3400" dirty="0">
                <a:solidFill>
                  <a:schemeClr val="bg1"/>
                </a:solidFill>
                <a:latin typeface="Calibri" panose="020F0502020204030204" pitchFamily="34" charset="0"/>
                <a:ea typeface="Calibri" panose="020F0502020204030204" pitchFamily="34" charset="0"/>
                <a:cs typeface="Times New Roman" panose="02020603050405020304" pitchFamily="18" charset="0"/>
              </a:rPr>
              <a:t>reform, restorative justice, transformative justice, community policing &amp; abolition of police/prisons </a:t>
            </a:r>
            <a:r>
              <a:rPr lang="en-AU" sz="3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[11]</a:t>
            </a:r>
          </a:p>
          <a:p>
            <a:endParaRPr lang="en-AU" sz="2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7864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Justice Reinvestment</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581912"/>
            <a:ext cx="7190072" cy="5084064"/>
          </a:xfrm>
        </p:spPr>
        <p:txBody>
          <a:bodyPr>
            <a:normAutofit fontScale="92500" lnSpcReduction="10000"/>
          </a:bodyPr>
          <a:lstStyle/>
          <a:p>
            <a:r>
              <a:rPr lang="en-AU" sz="4400" dirty="0"/>
              <a:t>Definition:</a:t>
            </a:r>
          </a:p>
          <a:p>
            <a:pPr marL="0" indent="0">
              <a:buNone/>
            </a:pPr>
            <a:r>
              <a:rPr lang="en-AU" sz="4400" b="1" dirty="0"/>
              <a:t>Justice Reinvestment </a:t>
            </a:r>
            <a:r>
              <a:rPr lang="en-AU" sz="4400" dirty="0"/>
              <a:t>= redirecting funds from prisons/police to vulnerable communities with the purpose of reducing crime, the need for law enforcement &amp; incarceration (savings are </a:t>
            </a:r>
            <a:r>
              <a:rPr lang="en-AU" sz="4400" b="1" dirty="0"/>
              <a:t>reinvested</a:t>
            </a:r>
            <a:r>
              <a:rPr lang="en-AU" sz="4400" dirty="0"/>
              <a:t> in further community-based initiatives) </a:t>
            </a:r>
          </a:p>
          <a:p>
            <a:pPr marL="0" indent="0">
              <a:buNone/>
            </a:pPr>
            <a:endParaRPr lang="en-AU" sz="4400" dirty="0"/>
          </a:p>
          <a:p>
            <a:pPr marL="0" indent="0">
              <a:buNone/>
            </a:pPr>
            <a:endParaRPr lang="en-AU" sz="4400" dirty="0"/>
          </a:p>
        </p:txBody>
      </p:sp>
    </p:spTree>
    <p:extLst>
      <p:ext uri="{BB962C8B-B14F-4D97-AF65-F5344CB8AC3E}">
        <p14:creationId xmlns:p14="http://schemas.microsoft.com/office/powerpoint/2010/main" val="2571610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9075"/>
            <a:ext cx="6744302" cy="1325563"/>
          </a:xfrm>
        </p:spPr>
        <p:txBody>
          <a:bodyPr>
            <a:normAutofit/>
          </a:bodyPr>
          <a:lstStyle/>
          <a:p>
            <a:pPr algn="ctr"/>
            <a:r>
              <a:rPr lang="en-AU" sz="4800" b="1" dirty="0">
                <a:latin typeface="+mn-lt"/>
              </a:rPr>
              <a:t>JIRAD = JI + JR + JD</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087215"/>
            <a:ext cx="7574120" cy="4351338"/>
          </a:xfrm>
        </p:spPr>
        <p:txBody>
          <a:bodyPr>
            <a:normAutofit/>
          </a:bodyPr>
          <a:lstStyle/>
          <a:p>
            <a:r>
              <a:rPr lang="en-AU" sz="4400" dirty="0"/>
              <a:t>JIRAD = Justice Investment, Reinvestment and/or Diversion</a:t>
            </a:r>
          </a:p>
          <a:p>
            <a:pPr marL="0" indent="0">
              <a:buNone/>
            </a:pPr>
            <a:endParaRPr lang="en-AU" sz="4400" dirty="0"/>
          </a:p>
          <a:p>
            <a:pPr marL="0" indent="0">
              <a:buNone/>
            </a:pPr>
            <a:endParaRPr lang="en-AU" sz="4400" dirty="0"/>
          </a:p>
        </p:txBody>
      </p:sp>
      <p:pic>
        <p:nvPicPr>
          <p:cNvPr id="3" name="Picture 2">
            <a:extLst>
              <a:ext uri="{FF2B5EF4-FFF2-40B4-BE49-F238E27FC236}">
                <a16:creationId xmlns:a16="http://schemas.microsoft.com/office/drawing/2014/main" id="{2870069F-18F9-3E8C-CEF2-2FDA227AF7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1516" y="2567939"/>
            <a:ext cx="6676644" cy="4215263"/>
          </a:xfrm>
          <a:prstGeom prst="rect">
            <a:avLst/>
          </a:prstGeom>
        </p:spPr>
      </p:pic>
    </p:spTree>
    <p:extLst>
      <p:ext uri="{BB962C8B-B14F-4D97-AF65-F5344CB8AC3E}">
        <p14:creationId xmlns:p14="http://schemas.microsoft.com/office/powerpoint/2010/main" val="390101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165226"/>
            <a:ext cx="6744302" cy="1325563"/>
          </a:xfrm>
        </p:spPr>
        <p:txBody>
          <a:bodyPr>
            <a:normAutofit/>
          </a:bodyPr>
          <a:lstStyle/>
          <a:p>
            <a:pPr algn="ctr"/>
            <a:r>
              <a:rPr lang="en-AU" sz="4800" b="1" dirty="0">
                <a:latin typeface="+mn-lt"/>
              </a:rPr>
              <a:t>The rationale</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160336"/>
            <a:ext cx="7318088" cy="5277039"/>
          </a:xfrm>
        </p:spPr>
        <p:txBody>
          <a:bodyPr>
            <a:noAutofit/>
          </a:bodyPr>
          <a:lstStyle/>
          <a:p>
            <a:r>
              <a:rPr lang="en-AU" sz="4000" dirty="0">
                <a:effectLst/>
                <a:latin typeface="Calibri" panose="020F0502020204030204" pitchFamily="34" charset="0"/>
                <a:ea typeface="Times New Roman" panose="02020603050405020304" pitchFamily="18" charset="0"/>
                <a:cs typeface="Times New Roman" panose="02020603050405020304" pitchFamily="18" charset="0"/>
              </a:rPr>
              <a:t>JIRAD implementation in Australia: Limited evidence on ‘what works’ </a:t>
            </a:r>
            <a:r>
              <a:rPr lang="en-AU" sz="4000" dirty="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[18]</a:t>
            </a:r>
          </a:p>
          <a:p>
            <a:r>
              <a:rPr lang="en-AU" sz="4000" dirty="0">
                <a:effectLst/>
                <a:latin typeface="Calibri" panose="020F0502020204030204" pitchFamily="34" charset="0"/>
                <a:ea typeface="Times New Roman" panose="02020603050405020304" pitchFamily="18" charset="0"/>
                <a:cs typeface="Times New Roman" panose="02020603050405020304" pitchFamily="18" charset="0"/>
              </a:rPr>
              <a:t>Main objective of research: </a:t>
            </a:r>
            <a:r>
              <a:rPr lang="en-AU" sz="4000" dirty="0">
                <a:latin typeface="Calibri" panose="020F0502020204030204" pitchFamily="34" charset="0"/>
                <a:ea typeface="Times New Roman" panose="02020603050405020304" pitchFamily="18" charset="0"/>
                <a:cs typeface="Times New Roman" panose="02020603050405020304" pitchFamily="18" charset="0"/>
              </a:rPr>
              <a:t>T</a:t>
            </a:r>
            <a:r>
              <a:rPr lang="en-AU" sz="4000" dirty="0">
                <a:effectLst/>
                <a:latin typeface="Calibri" panose="020F0502020204030204" pitchFamily="34" charset="0"/>
                <a:ea typeface="Times New Roman" panose="02020603050405020304" pitchFamily="18" charset="0"/>
                <a:cs typeface="Times New Roman" panose="02020603050405020304" pitchFamily="18" charset="0"/>
              </a:rPr>
              <a:t>o contribute to JIRAD applied economic modelling as a foundation for evidence-based JIRAD policymaking and decision-making</a:t>
            </a:r>
          </a:p>
        </p:txBody>
      </p:sp>
    </p:spTree>
    <p:extLst>
      <p:ext uri="{BB962C8B-B14F-4D97-AF65-F5344CB8AC3E}">
        <p14:creationId xmlns:p14="http://schemas.microsoft.com/office/powerpoint/2010/main" val="3207461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165226"/>
            <a:ext cx="6744302" cy="1325563"/>
          </a:xfrm>
        </p:spPr>
        <p:txBody>
          <a:bodyPr>
            <a:normAutofit/>
          </a:bodyPr>
          <a:lstStyle/>
          <a:p>
            <a:pPr algn="ctr"/>
            <a:r>
              <a:rPr lang="en-AU" sz="4800" b="1" dirty="0">
                <a:latin typeface="+mn-lt"/>
              </a:rPr>
              <a:t>JIRAD initiatives</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886968" y="1160337"/>
            <a:ext cx="8110728" cy="5277039"/>
          </a:xfrm>
        </p:spPr>
        <p:txBody>
          <a:bodyPr>
            <a:noAutofit/>
          </a:bodyPr>
          <a:lstStyle/>
          <a:p>
            <a:r>
              <a:rPr lang="en-AU" sz="3200" b="1" dirty="0">
                <a:effectLst/>
                <a:latin typeface="Calibri" panose="020F0502020204030204" pitchFamily="34" charset="0"/>
                <a:ea typeface="Times New Roman" panose="02020603050405020304" pitchFamily="18" charset="0"/>
                <a:cs typeface="Times New Roman" panose="02020603050405020304" pitchFamily="18" charset="0"/>
              </a:rPr>
              <a:t>Each JIRAD initiative is different</a:t>
            </a:r>
            <a:r>
              <a:rPr lang="en-AU" sz="3200" dirty="0">
                <a:effectLst/>
                <a:latin typeface="Calibri" panose="020F0502020204030204" pitchFamily="34" charset="0"/>
                <a:ea typeface="Times New Roman" panose="02020603050405020304" pitchFamily="18" charset="0"/>
                <a:cs typeface="Times New Roman" panose="02020603050405020304" pitchFamily="18" charset="0"/>
              </a:rPr>
              <a:t>, with variations in:</a:t>
            </a:r>
          </a:p>
          <a:p>
            <a:pPr lvl="1"/>
            <a:r>
              <a:rPr lang="en-AU" sz="3200" b="1" dirty="0">
                <a:effectLst/>
                <a:latin typeface="Calibri" panose="020F0502020204030204" pitchFamily="34" charset="0"/>
                <a:ea typeface="Calibri" panose="020F0502020204030204" pitchFamily="34" charset="0"/>
                <a:cs typeface="Times New Roman" panose="02020603050405020304" pitchFamily="18" charset="0"/>
              </a:rPr>
              <a:t>Locality</a:t>
            </a:r>
          </a:p>
          <a:p>
            <a:pPr lvl="1"/>
            <a:r>
              <a:rPr lang="en-AU" sz="3200" dirty="0">
                <a:effectLst/>
                <a:latin typeface="Calibri" panose="020F0502020204030204" pitchFamily="34" charset="0"/>
                <a:ea typeface="Calibri" panose="020F0502020204030204" pitchFamily="34" charset="0"/>
                <a:cs typeface="Times New Roman" panose="02020603050405020304" pitchFamily="18" charset="0"/>
              </a:rPr>
              <a:t>The </a:t>
            </a:r>
            <a:r>
              <a:rPr lang="en-AU" sz="3200" b="1" dirty="0">
                <a:effectLst/>
                <a:latin typeface="Calibri" panose="020F0502020204030204" pitchFamily="34" charset="0"/>
                <a:ea typeface="Calibri" panose="020F0502020204030204" pitchFamily="34" charset="0"/>
                <a:cs typeface="Times New Roman" panose="02020603050405020304" pitchFamily="18" charset="0"/>
              </a:rPr>
              <a:t>people</a:t>
            </a:r>
            <a:r>
              <a:rPr lang="en-AU" sz="3200" dirty="0">
                <a:effectLst/>
                <a:latin typeface="Calibri" panose="020F0502020204030204" pitchFamily="34" charset="0"/>
                <a:ea typeface="Calibri" panose="020F0502020204030204" pitchFamily="34" charset="0"/>
                <a:cs typeface="Times New Roman" panose="02020603050405020304" pitchFamily="18" charset="0"/>
              </a:rPr>
              <a:t> involved: Stakeholders, beneficiaries, decision-makers</a:t>
            </a:r>
          </a:p>
          <a:p>
            <a:pPr lvl="1"/>
            <a:r>
              <a:rPr lang="en-AU" sz="3200" dirty="0">
                <a:effectLst/>
                <a:latin typeface="Calibri" panose="020F0502020204030204" pitchFamily="34" charset="0"/>
                <a:ea typeface="Calibri" panose="020F0502020204030204" pitchFamily="34" charset="0"/>
                <a:cs typeface="Times New Roman" panose="02020603050405020304" pitchFamily="18" charset="0"/>
              </a:rPr>
              <a:t>Investment/reinvestment </a:t>
            </a:r>
            <a:r>
              <a:rPr lang="en-AU" sz="3200" b="1" dirty="0">
                <a:effectLst/>
                <a:latin typeface="Calibri" panose="020F0502020204030204" pitchFamily="34" charset="0"/>
                <a:ea typeface="Calibri" panose="020F0502020204030204" pitchFamily="34" charset="0"/>
                <a:cs typeface="Times New Roman" panose="02020603050405020304" pitchFamily="18" charset="0"/>
              </a:rPr>
              <a:t>amounts</a:t>
            </a:r>
          </a:p>
          <a:p>
            <a:pPr lvl="1"/>
            <a:r>
              <a:rPr lang="en-AU" sz="3200" dirty="0">
                <a:effectLst/>
                <a:latin typeface="Calibri" panose="020F0502020204030204" pitchFamily="34" charset="0"/>
                <a:ea typeface="Calibri" panose="020F0502020204030204" pitchFamily="34" charset="0"/>
                <a:cs typeface="Times New Roman" panose="02020603050405020304" pitchFamily="18" charset="0"/>
              </a:rPr>
              <a:t>Initiative </a:t>
            </a:r>
            <a:r>
              <a:rPr lang="en-AU" sz="3200" b="1" dirty="0">
                <a:effectLst/>
                <a:latin typeface="Calibri" panose="020F0502020204030204" pitchFamily="34" charset="0"/>
                <a:ea typeface="Calibri" panose="020F0502020204030204" pitchFamily="34" charset="0"/>
                <a:cs typeface="Times New Roman" panose="02020603050405020304" pitchFamily="18" charset="0"/>
              </a:rPr>
              <a:t>purpose and design</a:t>
            </a:r>
          </a:p>
          <a:p>
            <a:pPr lvl="1"/>
            <a:r>
              <a:rPr lang="en-AU" sz="3200" b="1" dirty="0">
                <a:effectLst/>
                <a:latin typeface="Calibri" panose="020F0502020204030204" pitchFamily="34" charset="0"/>
                <a:ea typeface="Calibri" panose="020F0502020204030204" pitchFamily="34" charset="0"/>
                <a:cs typeface="Times New Roman" panose="02020603050405020304" pitchFamily="18" charset="0"/>
              </a:rPr>
              <a:t>Savings</a:t>
            </a:r>
            <a:r>
              <a:rPr lang="en-AU" sz="3200" dirty="0">
                <a:effectLst/>
                <a:latin typeface="Calibri" panose="020F0502020204030204" pitchFamily="34" charset="0"/>
                <a:ea typeface="Calibri" panose="020F0502020204030204" pitchFamily="34" charset="0"/>
                <a:cs typeface="Times New Roman" panose="02020603050405020304" pitchFamily="18" charset="0"/>
              </a:rPr>
              <a:t> and other benefits</a:t>
            </a:r>
          </a:p>
          <a:p>
            <a:pPr lvl="1"/>
            <a:r>
              <a:rPr lang="en-AU" sz="3200" b="1" dirty="0">
                <a:effectLst/>
                <a:latin typeface="Calibri" panose="020F0502020204030204" pitchFamily="34" charset="0"/>
                <a:ea typeface="Calibri" panose="020F0502020204030204" pitchFamily="34" charset="0"/>
                <a:cs typeface="Times New Roman" panose="02020603050405020304" pitchFamily="18" charset="0"/>
              </a:rPr>
              <a:t>Investment, reinvestment and/or diversion</a:t>
            </a:r>
          </a:p>
          <a:p>
            <a:pPr lvl="1"/>
            <a:r>
              <a:rPr lang="en-AU" sz="3200" dirty="0">
                <a:effectLst/>
                <a:latin typeface="Calibri" panose="020F0502020204030204" pitchFamily="34" charset="0"/>
                <a:ea typeface="Calibri" panose="020F0502020204030204" pitchFamily="34" charset="0"/>
                <a:cs typeface="Times New Roman" panose="02020603050405020304" pitchFamily="18" charset="0"/>
              </a:rPr>
              <a:t>Investment </a:t>
            </a:r>
            <a:r>
              <a:rPr lang="en-AU" sz="3200" b="1" dirty="0">
                <a:effectLst/>
                <a:latin typeface="Calibri" panose="020F0502020204030204" pitchFamily="34" charset="0"/>
                <a:ea typeface="Calibri" panose="020F0502020204030204" pitchFamily="34" charset="0"/>
                <a:cs typeface="Times New Roman" panose="02020603050405020304" pitchFamily="18" charset="0"/>
              </a:rPr>
              <a:t>before, during and/or after prison</a:t>
            </a:r>
            <a:endParaRPr lang="en-AU" sz="32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419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165226"/>
            <a:ext cx="6744302" cy="1325563"/>
          </a:xfrm>
        </p:spPr>
        <p:txBody>
          <a:bodyPr>
            <a:normAutofit/>
          </a:bodyPr>
          <a:lstStyle/>
          <a:p>
            <a:pPr algn="ctr"/>
            <a:r>
              <a:rPr lang="en-AU" sz="4800" b="1" dirty="0">
                <a:latin typeface="+mn-lt"/>
              </a:rPr>
              <a:t>Main thrust of research</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042416" y="1160336"/>
            <a:ext cx="7936992" cy="5277039"/>
          </a:xfrm>
        </p:spPr>
        <p:txBody>
          <a:bodyPr>
            <a:noAutofit/>
          </a:bodyPr>
          <a:lstStyle/>
          <a:p>
            <a:r>
              <a:rPr lang="en-AU" sz="4000" dirty="0">
                <a:effectLst/>
                <a:latin typeface="Calibri" panose="020F0502020204030204" pitchFamily="34" charset="0"/>
                <a:ea typeface="Times New Roman" panose="02020603050405020304" pitchFamily="18" charset="0"/>
                <a:cs typeface="Times New Roman" panose="02020603050405020304" pitchFamily="18" charset="0"/>
              </a:rPr>
              <a:t>Economic analysis of past and present JIRAD initiatives (mainly in Australia, the UK (England &amp; Wales jurisdictions) &amp; the USA</a:t>
            </a:r>
            <a:endParaRPr lang="en-AU" sz="4000" dirty="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AU" sz="4000" dirty="0">
                <a:effectLst/>
                <a:latin typeface="Calibri" panose="020F0502020204030204" pitchFamily="34" charset="0"/>
                <a:ea typeface="Times New Roman" panose="02020603050405020304" pitchFamily="18" charset="0"/>
                <a:cs typeface="Times New Roman" panose="02020603050405020304" pitchFamily="18" charset="0"/>
              </a:rPr>
              <a:t>Tangible and intangible returns on investment/reinvestment</a:t>
            </a:r>
          </a:p>
          <a:p>
            <a:r>
              <a:rPr lang="en-AU" sz="4000" dirty="0">
                <a:latin typeface="Calibri" panose="020F0502020204030204" pitchFamily="34" charset="0"/>
                <a:ea typeface="Times New Roman" panose="02020603050405020304" pitchFamily="18" charset="0"/>
                <a:cs typeface="Times New Roman" panose="02020603050405020304" pitchFamily="18" charset="0"/>
              </a:rPr>
              <a:t>How effective various JIRAD initiatives/strategies are in diversion</a:t>
            </a:r>
          </a:p>
          <a:p>
            <a:r>
              <a:rPr lang="en-AU" sz="4000" dirty="0">
                <a:effectLst/>
                <a:latin typeface="Calibri" panose="020F0502020204030204" pitchFamily="34" charset="0"/>
                <a:ea typeface="Times New Roman" panose="02020603050405020304" pitchFamily="18" charset="0"/>
                <a:cs typeface="Times New Roman" panose="02020603050405020304" pitchFamily="18" charset="0"/>
              </a:rPr>
              <a:t>Improved ability to predict returns</a:t>
            </a:r>
          </a:p>
        </p:txBody>
      </p:sp>
    </p:spTree>
    <p:extLst>
      <p:ext uri="{BB962C8B-B14F-4D97-AF65-F5344CB8AC3E}">
        <p14:creationId xmlns:p14="http://schemas.microsoft.com/office/powerpoint/2010/main" val="4035118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165226"/>
            <a:ext cx="7217504" cy="1325563"/>
          </a:xfrm>
        </p:spPr>
        <p:txBody>
          <a:bodyPr>
            <a:normAutofit/>
          </a:bodyPr>
          <a:lstStyle/>
          <a:p>
            <a:pPr algn="ctr"/>
            <a:r>
              <a:rPr lang="en-AU" sz="4800" b="1" dirty="0">
                <a:latin typeface="+mn-lt"/>
              </a:rPr>
              <a:t>Other strands of research</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923544" y="1160337"/>
            <a:ext cx="8074152" cy="5989320"/>
          </a:xfrm>
        </p:spPr>
        <p:txBody>
          <a:bodyPr>
            <a:noAutofit/>
          </a:bodyPr>
          <a:lstStyle/>
          <a:p>
            <a:r>
              <a:rPr lang="en-AU" sz="3000" b="1" dirty="0">
                <a:latin typeface="Calibri" panose="020F0502020204030204" pitchFamily="34" charset="0"/>
                <a:ea typeface="Times New Roman" panose="02020603050405020304" pitchFamily="18" charset="0"/>
                <a:cs typeface="Times New Roman" panose="02020603050405020304" pitchFamily="18" charset="0"/>
              </a:rPr>
              <a:t>I</a:t>
            </a:r>
            <a:r>
              <a:rPr lang="en-AU" sz="3000" b="1" dirty="0">
                <a:effectLst/>
                <a:latin typeface="Calibri" panose="020F0502020204030204" pitchFamily="34" charset="0"/>
                <a:ea typeface="Times New Roman" panose="02020603050405020304" pitchFamily="18" charset="0"/>
                <a:cs typeface="Times New Roman" panose="02020603050405020304" pitchFamily="18" charset="0"/>
              </a:rPr>
              <a:t>nterviewing</a:t>
            </a:r>
            <a:r>
              <a:rPr lang="en-AU" sz="3000" dirty="0">
                <a:effectLst/>
                <a:latin typeface="Calibri" panose="020F0502020204030204" pitchFamily="34" charset="0"/>
                <a:ea typeface="Times New Roman" panose="02020603050405020304" pitchFamily="18" charset="0"/>
                <a:cs typeface="Times New Roman" panose="02020603050405020304" pitchFamily="18" charset="0"/>
              </a:rPr>
              <a:t> </a:t>
            </a:r>
            <a:r>
              <a:rPr lang="en-AU" sz="3000" dirty="0">
                <a:latin typeface="Calibri" panose="020F0502020204030204" pitchFamily="34" charset="0"/>
                <a:ea typeface="Times New Roman" panose="02020603050405020304" pitchFamily="18" charset="0"/>
                <a:cs typeface="Times New Roman" panose="02020603050405020304" pitchFamily="18" charset="0"/>
              </a:rPr>
              <a:t>community members/</a:t>
            </a:r>
            <a:r>
              <a:rPr lang="en-AU" sz="3000" dirty="0">
                <a:effectLst/>
                <a:latin typeface="Calibri" panose="020F0502020204030204" pitchFamily="34" charset="0"/>
                <a:ea typeface="Times New Roman" panose="02020603050405020304" pitchFamily="18" charset="0"/>
                <a:cs typeface="Times New Roman" panose="02020603050405020304" pitchFamily="18" charset="0"/>
              </a:rPr>
              <a:t>JIRAD experts</a:t>
            </a:r>
          </a:p>
          <a:p>
            <a:r>
              <a:rPr lang="en-AU" sz="3000" b="1" dirty="0">
                <a:effectLst/>
                <a:latin typeface="Calibri" panose="020F0502020204030204" pitchFamily="34" charset="0"/>
                <a:ea typeface="Calibri" panose="020F0502020204030204" pitchFamily="34" charset="0"/>
                <a:cs typeface="Times New Roman" panose="02020603050405020304" pitchFamily="18" charset="0"/>
              </a:rPr>
              <a:t>Primary hypothesis</a:t>
            </a:r>
            <a:r>
              <a:rPr lang="en-AU" sz="3000" dirty="0">
                <a:effectLst/>
                <a:latin typeface="Calibri" panose="020F0502020204030204" pitchFamily="34" charset="0"/>
                <a:ea typeface="Calibri" panose="020F0502020204030204" pitchFamily="34" charset="0"/>
                <a:cs typeface="Times New Roman" panose="02020603050405020304" pitchFamily="18" charset="0"/>
              </a:rPr>
              <a:t>: For optimal outcomes in the long-term, all three JIRAD activities (investment, reinvestment and diversion) will need to be implemented at the appropriate times</a:t>
            </a:r>
          </a:p>
          <a:p>
            <a:r>
              <a:rPr lang="en-AU" sz="3000" b="1" dirty="0">
                <a:effectLst/>
                <a:latin typeface="Calibri" panose="020F0502020204030204" pitchFamily="34" charset="0"/>
                <a:ea typeface="Calibri" panose="020F0502020204030204" pitchFamily="34" charset="0"/>
                <a:cs typeface="Times New Roman" panose="02020603050405020304" pitchFamily="18" charset="0"/>
              </a:rPr>
              <a:t>Secondary hypothesis</a:t>
            </a:r>
            <a:r>
              <a:rPr lang="en-AU" sz="3000" dirty="0">
                <a:effectLst/>
                <a:latin typeface="Calibri" panose="020F0502020204030204" pitchFamily="34" charset="0"/>
                <a:ea typeface="Calibri" panose="020F0502020204030204" pitchFamily="34" charset="0"/>
                <a:cs typeface="Times New Roman" panose="02020603050405020304" pitchFamily="18" charset="0"/>
              </a:rPr>
              <a:t>: Reforms of the criminal justice system bring the greatest and most widespread benefits in the shortest possible time at the lowest possible cost, although JIRAD in poorer and more vulnerable communities is essential for medium and long-term improvement</a:t>
            </a:r>
            <a:endParaRPr lang="en-AU" sz="3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67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165226"/>
            <a:ext cx="6744302" cy="1325563"/>
          </a:xfrm>
        </p:spPr>
        <p:txBody>
          <a:bodyPr>
            <a:normAutofit/>
          </a:bodyPr>
          <a:lstStyle/>
          <a:p>
            <a:pPr algn="ctr"/>
            <a:r>
              <a:rPr lang="en-AU" sz="4800" b="1" dirty="0">
                <a:latin typeface="+mn-lt"/>
              </a:rPr>
              <a:t>Key research question 1</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160336"/>
            <a:ext cx="7318088" cy="5277039"/>
          </a:xfrm>
        </p:spPr>
        <p:txBody>
          <a:bodyPr>
            <a:noAutofit/>
          </a:bodyPr>
          <a:lstStyle/>
          <a:p>
            <a:pPr marL="0" indent="0">
              <a:buNone/>
            </a:pPr>
            <a:r>
              <a:rPr lang="en-AU" sz="3600" dirty="0">
                <a:effectLst/>
                <a:latin typeface="Calibri" panose="020F0502020204030204" pitchFamily="34" charset="0"/>
                <a:ea typeface="Times New Roman" panose="02020603050405020304" pitchFamily="18" charset="0"/>
                <a:cs typeface="Times New Roman" panose="02020603050405020304" pitchFamily="18" charset="0"/>
              </a:rPr>
              <a:t>1. What are the tangible &amp; intangible benefits of the JIRAD initiative?</a:t>
            </a:r>
          </a:p>
          <a:p>
            <a:pPr marL="0" indent="0">
              <a:buNone/>
            </a:pPr>
            <a:r>
              <a:rPr lang="en-AU" sz="3600" dirty="0">
                <a:latin typeface="Calibri" panose="020F0502020204030204" pitchFamily="34" charset="0"/>
                <a:ea typeface="Times New Roman" panose="02020603050405020304" pitchFamily="18" charset="0"/>
                <a:cs typeface="Times New Roman" panose="02020603050405020304" pitchFamily="18" charset="0"/>
              </a:rPr>
              <a:t>(Focus: </a:t>
            </a:r>
            <a:r>
              <a:rPr lang="en-AU" sz="3600" b="1" dirty="0">
                <a:latin typeface="Calibri" panose="020F0502020204030204" pitchFamily="34" charset="0"/>
                <a:ea typeface="Times New Roman" panose="02020603050405020304" pitchFamily="18" charset="0"/>
                <a:cs typeface="Times New Roman" panose="02020603050405020304" pitchFamily="18" charset="0"/>
              </a:rPr>
              <a:t>Cost-benefit analyses </a:t>
            </a:r>
            <a:r>
              <a:rPr lang="en-AU" sz="3600" dirty="0">
                <a:latin typeface="Calibri" panose="020F0502020204030204" pitchFamily="34" charset="0"/>
                <a:ea typeface="Times New Roman" panose="02020603050405020304" pitchFamily="18" charset="0"/>
                <a:cs typeface="Times New Roman" panose="02020603050405020304" pitchFamily="18" charset="0"/>
              </a:rPr>
              <a:t>– broader &amp; more comprehensive than ROI below)</a:t>
            </a:r>
          </a:p>
        </p:txBody>
      </p:sp>
    </p:spTree>
    <p:extLst>
      <p:ext uri="{BB962C8B-B14F-4D97-AF65-F5344CB8AC3E}">
        <p14:creationId xmlns:p14="http://schemas.microsoft.com/office/powerpoint/2010/main" val="366919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816AD-F91B-2BF9-D9AA-82C0D03890BD}"/>
              </a:ext>
            </a:extLst>
          </p:cNvPr>
          <p:cNvSpPr>
            <a:spLocks noGrp="1"/>
          </p:cNvSpPr>
          <p:nvPr>
            <p:ph type="title"/>
          </p:nvPr>
        </p:nvSpPr>
        <p:spPr>
          <a:xfrm>
            <a:off x="120912" y="159627"/>
            <a:ext cx="3289800" cy="635901"/>
          </a:xfrm>
        </p:spPr>
        <p:txBody>
          <a:bodyPr>
            <a:noAutofit/>
          </a:bodyPr>
          <a:lstStyle/>
          <a:p>
            <a:r>
              <a:rPr lang="en-AU" sz="4800" b="1" dirty="0">
                <a:solidFill>
                  <a:schemeClr val="bg1">
                    <a:lumMod val="95000"/>
                  </a:schemeClr>
                </a:solidFill>
                <a:latin typeface="+mn-lt"/>
              </a:rPr>
              <a:t>Supervisors</a:t>
            </a:r>
          </a:p>
        </p:txBody>
      </p:sp>
      <p:sp>
        <p:nvSpPr>
          <p:cNvPr id="3" name="Content Placeholder 2">
            <a:extLst>
              <a:ext uri="{FF2B5EF4-FFF2-40B4-BE49-F238E27FC236}">
                <a16:creationId xmlns:a16="http://schemas.microsoft.com/office/drawing/2014/main" id="{1B899472-1FC5-ADC3-5838-37BCC3DB19B4}"/>
              </a:ext>
            </a:extLst>
          </p:cNvPr>
          <p:cNvSpPr>
            <a:spLocks noGrp="1"/>
          </p:cNvSpPr>
          <p:nvPr>
            <p:ph idx="1"/>
          </p:nvPr>
        </p:nvSpPr>
        <p:spPr>
          <a:xfrm>
            <a:off x="1907847" y="2918574"/>
            <a:ext cx="7886700" cy="4351338"/>
          </a:xfrm>
        </p:spPr>
        <p:txBody>
          <a:bodyPr>
            <a:noAutofit/>
          </a:bodyPr>
          <a:lstStyle/>
          <a:p>
            <a:pPr>
              <a:spcAft>
                <a:spcPts val="1200"/>
              </a:spcAft>
            </a:pPr>
            <a:r>
              <a:rPr lang="en-AU" sz="3600" b="1" dirty="0">
                <a:effectLst/>
                <a:ea typeface="Calibri" panose="020F0502020204030204" pitchFamily="34" charset="0"/>
                <a:cs typeface="Times New Roman" panose="02020603050405020304" pitchFamily="18" charset="0"/>
              </a:rPr>
              <a:t>Dr Clare Farmer</a:t>
            </a:r>
            <a:r>
              <a:rPr lang="en-AU" sz="3600" dirty="0">
                <a:effectLst/>
                <a:ea typeface="Calibri" panose="020F0502020204030204" pitchFamily="34" charset="0"/>
                <a:cs typeface="Times New Roman" panose="02020603050405020304" pitchFamily="18" charset="0"/>
              </a:rPr>
              <a:t>, Associate Professor (Criminology), Deakin University</a:t>
            </a:r>
          </a:p>
          <a:p>
            <a:pPr>
              <a:spcAft>
                <a:spcPts val="1200"/>
              </a:spcAft>
            </a:pPr>
            <a:r>
              <a:rPr lang="en-AU" sz="3600" b="1" dirty="0">
                <a:effectLst/>
                <a:ea typeface="Calibri" panose="020F0502020204030204" pitchFamily="34" charset="0"/>
                <a:cs typeface="Times New Roman" panose="02020603050405020304" pitchFamily="18" charset="0"/>
              </a:rPr>
              <a:t>Dr Romain Gauriot</a:t>
            </a:r>
            <a:r>
              <a:rPr lang="en-AU" sz="3600" dirty="0">
                <a:effectLst/>
                <a:ea typeface="Calibri" panose="020F0502020204030204" pitchFamily="34" charset="0"/>
                <a:cs typeface="Times New Roman" panose="02020603050405020304" pitchFamily="18" charset="0"/>
              </a:rPr>
              <a:t>, Senior Lecturer (Economics), Deakin University</a:t>
            </a:r>
            <a:endParaRPr lang="en-AU" sz="3600" dirty="0"/>
          </a:p>
          <a:p>
            <a:pPr>
              <a:spcAft>
                <a:spcPts val="1200"/>
              </a:spcAft>
            </a:pPr>
            <a:r>
              <a:rPr lang="en-AU" sz="3600" b="1" dirty="0">
                <a:effectLst/>
                <a:ea typeface="Calibri" panose="020F0502020204030204" pitchFamily="34" charset="0"/>
                <a:cs typeface="Times New Roman" panose="02020603050405020304" pitchFamily="18" charset="0"/>
              </a:rPr>
              <a:t>Dr Stuart Kinner</a:t>
            </a:r>
            <a:r>
              <a:rPr lang="en-AU" sz="3600" dirty="0">
                <a:effectLst/>
                <a:ea typeface="Calibri" panose="020F0502020204030204" pitchFamily="34" charset="0"/>
                <a:cs typeface="Times New Roman" panose="02020603050405020304" pitchFamily="18" charset="0"/>
              </a:rPr>
              <a:t>, Professor (Health Equity), Curtin University</a:t>
            </a:r>
            <a:endParaRPr lang="en-AU" sz="3600" dirty="0"/>
          </a:p>
        </p:txBody>
      </p:sp>
    </p:spTree>
    <p:extLst>
      <p:ext uri="{BB962C8B-B14F-4D97-AF65-F5344CB8AC3E}">
        <p14:creationId xmlns:p14="http://schemas.microsoft.com/office/powerpoint/2010/main" val="2622821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165226"/>
            <a:ext cx="6744302" cy="1325563"/>
          </a:xfrm>
        </p:spPr>
        <p:txBody>
          <a:bodyPr>
            <a:normAutofit/>
          </a:bodyPr>
          <a:lstStyle/>
          <a:p>
            <a:pPr algn="ctr"/>
            <a:r>
              <a:rPr lang="en-AU" sz="4800" b="1" dirty="0">
                <a:latin typeface="+mn-lt"/>
              </a:rPr>
              <a:t>Key research question 2</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160336"/>
            <a:ext cx="7318088" cy="5277039"/>
          </a:xfrm>
        </p:spPr>
        <p:txBody>
          <a:bodyPr>
            <a:noAutofit/>
          </a:bodyPr>
          <a:lstStyle/>
          <a:p>
            <a:pPr marL="0" indent="0">
              <a:buNone/>
            </a:pPr>
            <a:r>
              <a:rPr lang="en-AU" sz="3600" dirty="0">
                <a:effectLst/>
                <a:latin typeface="Calibri" panose="020F0502020204030204" pitchFamily="34" charset="0"/>
                <a:ea typeface="Calibri" panose="020F0502020204030204" pitchFamily="34" charset="0"/>
                <a:cs typeface="Times New Roman" panose="02020603050405020304" pitchFamily="18" charset="0"/>
              </a:rPr>
              <a:t>In given circumstances &amp; location, which JIRAD initiative is likely to be the most effective in diversion, crime prevention, savings &amp; other benefits?</a:t>
            </a:r>
          </a:p>
          <a:p>
            <a:pPr marL="0" indent="0">
              <a:lnSpc>
                <a:spcPct val="107000"/>
              </a:lnSpc>
              <a:spcAft>
                <a:spcPts val="800"/>
              </a:spcAft>
              <a:buNone/>
            </a:pPr>
            <a:r>
              <a:rPr lang="en-AU" sz="3600" dirty="0">
                <a:effectLst/>
                <a:latin typeface="Calibri" panose="020F0502020204030204" pitchFamily="34" charset="0"/>
                <a:ea typeface="Calibri" panose="020F0502020204030204" pitchFamily="34" charset="0"/>
                <a:cs typeface="Times New Roman" panose="02020603050405020304" pitchFamily="18" charset="0"/>
              </a:rPr>
              <a:t>(Focus: </a:t>
            </a:r>
            <a:r>
              <a:rPr lang="en-AU" sz="3600" b="1" dirty="0">
                <a:effectLst/>
                <a:latin typeface="Calibri" panose="020F0502020204030204" pitchFamily="34" charset="0"/>
                <a:ea typeface="Calibri" panose="020F0502020204030204" pitchFamily="34" charset="0"/>
                <a:cs typeface="Times New Roman" panose="02020603050405020304" pitchFamily="18" charset="0"/>
              </a:rPr>
              <a:t>Comparing JIRAD strategies </a:t>
            </a:r>
            <a:r>
              <a:rPr lang="en-AU" sz="3600" dirty="0">
                <a:effectLst/>
                <a:latin typeface="Calibri" panose="020F0502020204030204" pitchFamily="34" charset="0"/>
                <a:ea typeface="Calibri" panose="020F0502020204030204" pitchFamily="34" charset="0"/>
                <a:cs typeface="Times New Roman" panose="02020603050405020304" pitchFamily="18" charset="0"/>
              </a:rPr>
              <a:t>for effectiveness in delivering positive outcomes for vulnerable people and their communities)</a:t>
            </a:r>
          </a:p>
        </p:txBody>
      </p:sp>
    </p:spTree>
    <p:extLst>
      <p:ext uri="{BB962C8B-B14F-4D97-AF65-F5344CB8AC3E}">
        <p14:creationId xmlns:p14="http://schemas.microsoft.com/office/powerpoint/2010/main" val="4026585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165226"/>
            <a:ext cx="6744302" cy="1325563"/>
          </a:xfrm>
        </p:spPr>
        <p:txBody>
          <a:bodyPr>
            <a:normAutofit/>
          </a:bodyPr>
          <a:lstStyle/>
          <a:p>
            <a:pPr algn="ctr"/>
            <a:r>
              <a:rPr lang="en-AU" sz="4800" b="1" dirty="0">
                <a:latin typeface="+mn-lt"/>
              </a:rPr>
              <a:t>Key research question 3</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160336"/>
            <a:ext cx="7318088" cy="5277039"/>
          </a:xfrm>
        </p:spPr>
        <p:txBody>
          <a:bodyPr>
            <a:noAutofit/>
          </a:bodyPr>
          <a:lstStyle/>
          <a:p>
            <a:pPr marL="0" indent="0">
              <a:buNone/>
            </a:pPr>
            <a:r>
              <a:rPr lang="en-AU" sz="3600" dirty="0">
                <a:effectLst/>
                <a:latin typeface="Calibri" panose="020F0502020204030204" pitchFamily="34" charset="0"/>
                <a:ea typeface="Calibri" panose="020F0502020204030204" pitchFamily="34" charset="0"/>
                <a:cs typeface="Times New Roman" panose="02020603050405020304" pitchFamily="18" charset="0"/>
              </a:rPr>
              <a:t>What tangible and intangible savings and other benefits (if any) may be expected following the implementation of a particular JIRAD initiative in given circumstances and a given Australian location?</a:t>
            </a:r>
          </a:p>
          <a:p>
            <a:pPr marL="0" indent="0">
              <a:buNone/>
            </a:pPr>
            <a:r>
              <a:rPr lang="en-AU" sz="3600" dirty="0">
                <a:effectLst/>
                <a:latin typeface="Calibri" panose="020F0502020204030204" pitchFamily="34" charset="0"/>
                <a:ea typeface="Calibri" panose="020F0502020204030204" pitchFamily="34" charset="0"/>
                <a:cs typeface="Times New Roman" panose="02020603050405020304" pitchFamily="18" charset="0"/>
              </a:rPr>
              <a:t>(Focus: </a:t>
            </a:r>
            <a:r>
              <a:rPr lang="en-AU" sz="3600" b="1" dirty="0">
                <a:effectLst/>
                <a:latin typeface="Calibri" panose="020F0502020204030204" pitchFamily="34" charset="0"/>
                <a:ea typeface="Calibri" panose="020F0502020204030204" pitchFamily="34" charset="0"/>
                <a:cs typeface="Times New Roman" panose="02020603050405020304" pitchFamily="18" charset="0"/>
              </a:rPr>
              <a:t>ROI</a:t>
            </a:r>
            <a:r>
              <a:rPr lang="en-AU" sz="3600" dirty="0">
                <a:effectLst/>
                <a:latin typeface="Calibri" panose="020F0502020204030204" pitchFamily="34" charset="0"/>
                <a:ea typeface="Calibri" panose="020F0502020204030204" pitchFamily="34" charset="0"/>
                <a:cs typeface="Times New Roman" panose="02020603050405020304" pitchFamily="18" charset="0"/>
              </a:rPr>
              <a:t> for completed JIRAD initiative)</a:t>
            </a:r>
            <a:endParaRPr lang="en-AU" sz="3600" dirty="0">
              <a:latin typeface="Calibri" panose="020F0502020204030204" pitchFamily="34" charset="0"/>
              <a:ea typeface="Times New Roman" panose="02020603050405020304" pitchFamily="18" charset="0"/>
              <a:cs typeface="Times New Roman" panose="02020603050405020304" pitchFamily="18" charset="0"/>
            </a:endParaRPr>
          </a:p>
          <a:p>
            <a:endParaRPr lang="en-AU" sz="1800" i="1"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6876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The 4 stages to JIRAD</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313848" y="1325562"/>
            <a:ext cx="7171784" cy="5285549"/>
          </a:xfrm>
        </p:spPr>
        <p:txBody>
          <a:bodyPr>
            <a:noAutofit/>
          </a:bodyPr>
          <a:lstStyle/>
          <a:p>
            <a:pPr marL="342900" lvl="0" indent="-342900">
              <a:lnSpc>
                <a:spcPct val="100000"/>
              </a:lnSpc>
              <a:buFont typeface="+mj-lt"/>
              <a:buAutoNum type="arabicPeriod"/>
            </a:pPr>
            <a:r>
              <a:rPr lang="en-AU" sz="3600" dirty="0">
                <a:effectLst/>
                <a:latin typeface="Calibri" panose="020F0502020204030204" pitchFamily="34" charset="0"/>
                <a:ea typeface="Times New Roman" panose="02020603050405020304" pitchFamily="18" charset="0"/>
                <a:cs typeface="Times New Roman" panose="02020603050405020304" pitchFamily="18" charset="0"/>
              </a:rPr>
              <a:t>‘Justice mapping’ of public spending in disadvantaged regions</a:t>
            </a:r>
          </a:p>
          <a:p>
            <a:pPr marL="342900" lvl="0" indent="-342900">
              <a:lnSpc>
                <a:spcPct val="100000"/>
              </a:lnSpc>
              <a:buFont typeface="+mj-lt"/>
              <a:buAutoNum type="arabicPeriod"/>
            </a:pPr>
            <a:r>
              <a:rPr lang="en-AU" sz="3600" dirty="0">
                <a:effectLst/>
                <a:latin typeface="Calibri" panose="020F0502020204030204" pitchFamily="34" charset="0"/>
                <a:ea typeface="Times New Roman" panose="02020603050405020304" pitchFamily="18" charset="0"/>
                <a:cs typeface="Times New Roman" panose="02020603050405020304" pitchFamily="18" charset="0"/>
              </a:rPr>
              <a:t>Providing options to policymakers </a:t>
            </a:r>
          </a:p>
          <a:p>
            <a:pPr marL="342900" lvl="0" indent="-342900">
              <a:lnSpc>
                <a:spcPct val="100000"/>
              </a:lnSpc>
              <a:buFont typeface="+mj-lt"/>
              <a:buAutoNum type="arabicPeriod"/>
            </a:pPr>
            <a:r>
              <a:rPr lang="en-AU" sz="3600" dirty="0">
                <a:effectLst/>
                <a:latin typeface="Calibri" panose="020F0502020204030204" pitchFamily="34" charset="0"/>
                <a:ea typeface="Times New Roman" panose="02020603050405020304" pitchFamily="18" charset="0"/>
                <a:cs typeface="Times New Roman" panose="02020603050405020304" pitchFamily="18" charset="0"/>
              </a:rPr>
              <a:t>Analysis, development and implementation of JIRAD policies</a:t>
            </a:r>
          </a:p>
          <a:p>
            <a:pPr marL="342900" lvl="0" indent="-342900">
              <a:lnSpc>
                <a:spcPct val="100000"/>
              </a:lnSpc>
              <a:buFont typeface="+mj-lt"/>
              <a:buAutoNum type="arabicPeriod"/>
            </a:pPr>
            <a:r>
              <a:rPr lang="en-AU" sz="3600" dirty="0">
                <a:effectLst/>
                <a:latin typeface="Calibri" panose="020F0502020204030204" pitchFamily="34" charset="0"/>
                <a:ea typeface="Times New Roman" panose="02020603050405020304" pitchFamily="18" charset="0"/>
                <a:cs typeface="Times New Roman" panose="02020603050405020304" pitchFamily="18" charset="0"/>
              </a:rPr>
              <a:t>Measurement and evaluation </a:t>
            </a:r>
            <a:r>
              <a:rPr lang="en-AU" sz="3600" dirty="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[19]</a:t>
            </a:r>
            <a:endParaRPr lang="en-AU" sz="3600" dirty="0">
              <a:solidFill>
                <a:srgbClr val="FFC000"/>
              </a:solidFill>
            </a:endParaRPr>
          </a:p>
        </p:txBody>
      </p:sp>
    </p:spTree>
    <p:extLst>
      <p:ext uri="{BB962C8B-B14F-4D97-AF65-F5344CB8AC3E}">
        <p14:creationId xmlns:p14="http://schemas.microsoft.com/office/powerpoint/2010/main" val="255739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365126"/>
            <a:ext cx="6744302" cy="1325563"/>
          </a:xfrm>
        </p:spPr>
        <p:txBody>
          <a:bodyPr>
            <a:normAutofit fontScale="90000"/>
          </a:bodyPr>
          <a:lstStyle/>
          <a:p>
            <a:pPr algn="ctr"/>
            <a:r>
              <a:rPr lang="en-AU" sz="4800" b="1" dirty="0">
                <a:latin typeface="+mn-lt"/>
              </a:rPr>
              <a:t>Question: What’s missing?</a:t>
            </a:r>
          </a:p>
        </p:txBody>
      </p:sp>
      <p:sp>
        <p:nvSpPr>
          <p:cNvPr id="3" name="TextBox 2">
            <a:extLst>
              <a:ext uri="{FF2B5EF4-FFF2-40B4-BE49-F238E27FC236}">
                <a16:creationId xmlns:a16="http://schemas.microsoft.com/office/drawing/2014/main" id="{C45FD082-4F70-315E-1A54-0D793CB756E4}"/>
              </a:ext>
            </a:extLst>
          </p:cNvPr>
          <p:cNvSpPr txBox="1"/>
          <p:nvPr/>
        </p:nvSpPr>
        <p:spPr>
          <a:xfrm>
            <a:off x="1078992" y="1690689"/>
            <a:ext cx="7671816" cy="3785652"/>
          </a:xfrm>
          <a:prstGeom prst="rect">
            <a:avLst/>
          </a:prstGeom>
          <a:noFill/>
        </p:spPr>
        <p:txBody>
          <a:bodyPr wrap="square">
            <a:spAutoFit/>
          </a:bodyPr>
          <a:lstStyle/>
          <a:p>
            <a:pPr marL="342900" lvl="0" indent="-342900">
              <a:lnSpc>
                <a:spcPct val="100000"/>
              </a:lnSpc>
              <a:buFont typeface="+mj-lt"/>
              <a:buAutoNum type="arabicPeriod"/>
            </a:pPr>
            <a:r>
              <a:rPr lang="en-AU" sz="4000" dirty="0">
                <a:solidFill>
                  <a:schemeClr val="bg1">
                    <a:lumMod val="85000"/>
                  </a:schemeClr>
                </a:solidFill>
                <a:effectLst/>
                <a:latin typeface="Calibri" panose="020F0502020204030204" pitchFamily="34" charset="0"/>
                <a:ea typeface="Times New Roman" panose="02020603050405020304" pitchFamily="18" charset="0"/>
                <a:cs typeface="Times New Roman" panose="02020603050405020304" pitchFamily="18" charset="0"/>
              </a:rPr>
              <a:t>‘Justice mapping’ of public spending in disadvantaged regions</a:t>
            </a:r>
          </a:p>
          <a:p>
            <a:pPr marL="342900" lvl="0" indent="-342900">
              <a:lnSpc>
                <a:spcPct val="100000"/>
              </a:lnSpc>
              <a:buFont typeface="+mj-lt"/>
              <a:buAutoNum type="arabicPeriod"/>
            </a:pPr>
            <a:r>
              <a:rPr lang="en-AU" sz="4000" dirty="0">
                <a:solidFill>
                  <a:schemeClr val="bg1">
                    <a:lumMod val="85000"/>
                  </a:schemeClr>
                </a:solidFill>
                <a:effectLst/>
                <a:latin typeface="Calibri" panose="020F0502020204030204" pitchFamily="34" charset="0"/>
                <a:ea typeface="Times New Roman" panose="02020603050405020304" pitchFamily="18" charset="0"/>
                <a:cs typeface="Times New Roman" panose="02020603050405020304" pitchFamily="18" charset="0"/>
              </a:rPr>
              <a:t>Providing options to policymakers </a:t>
            </a:r>
          </a:p>
          <a:p>
            <a:pPr marL="342900" lvl="0" indent="-342900">
              <a:lnSpc>
                <a:spcPct val="100000"/>
              </a:lnSpc>
              <a:buFont typeface="+mj-lt"/>
              <a:buAutoNum type="arabicPeriod"/>
            </a:pPr>
            <a:r>
              <a:rPr lang="en-AU" sz="4000" dirty="0">
                <a:solidFill>
                  <a:schemeClr val="bg1">
                    <a:lumMod val="85000"/>
                  </a:schemeClr>
                </a:solidFill>
                <a:effectLst/>
                <a:latin typeface="Calibri" panose="020F0502020204030204" pitchFamily="34" charset="0"/>
                <a:ea typeface="Times New Roman" panose="02020603050405020304" pitchFamily="18" charset="0"/>
                <a:cs typeface="Times New Roman" panose="02020603050405020304" pitchFamily="18" charset="0"/>
              </a:rPr>
              <a:t>Analysis, development and implementation of JIRAD policies</a:t>
            </a:r>
          </a:p>
          <a:p>
            <a:pPr marL="342900" lvl="0" indent="-342900">
              <a:lnSpc>
                <a:spcPct val="100000"/>
              </a:lnSpc>
              <a:buFont typeface="+mj-lt"/>
              <a:buAutoNum type="arabicPeriod"/>
            </a:pPr>
            <a:r>
              <a:rPr lang="en-AU" sz="4000" dirty="0">
                <a:solidFill>
                  <a:schemeClr val="bg1">
                    <a:lumMod val="85000"/>
                  </a:schemeClr>
                </a:solidFill>
                <a:effectLst/>
                <a:latin typeface="Calibri" panose="020F0502020204030204" pitchFamily="34" charset="0"/>
                <a:ea typeface="Times New Roman" panose="02020603050405020304" pitchFamily="18" charset="0"/>
                <a:cs typeface="Times New Roman" panose="02020603050405020304" pitchFamily="18" charset="0"/>
              </a:rPr>
              <a:t>Measurement and evaluation</a:t>
            </a:r>
            <a:endParaRPr lang="en-AU" sz="4000" dirty="0">
              <a:solidFill>
                <a:schemeClr val="bg1">
                  <a:lumMod val="85000"/>
                </a:schemeClr>
              </a:solidFill>
            </a:endParaRP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893002"/>
            <a:ext cx="6744302" cy="4351338"/>
          </a:xfrm>
        </p:spPr>
        <p:txBody>
          <a:bodyPr>
            <a:noAutofit/>
          </a:bodyPr>
          <a:lstStyle/>
          <a:p>
            <a:pPr marL="0" indent="0">
              <a:buNone/>
            </a:pPr>
            <a:r>
              <a:rPr lang="en-AU" sz="40000" b="1" dirty="0">
                <a:solidFill>
                  <a:srgbClr val="FF0000"/>
                </a:solidFill>
              </a:rPr>
              <a:t>  ?</a:t>
            </a:r>
          </a:p>
        </p:txBody>
      </p:sp>
    </p:spTree>
    <p:extLst>
      <p:ext uri="{BB962C8B-B14F-4D97-AF65-F5344CB8AC3E}">
        <p14:creationId xmlns:p14="http://schemas.microsoft.com/office/powerpoint/2010/main" val="2099032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One answer…</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941832" y="1390082"/>
            <a:ext cx="7818120" cy="4004878"/>
          </a:xfrm>
        </p:spPr>
        <p:txBody>
          <a:bodyPr>
            <a:normAutofit/>
          </a:bodyPr>
          <a:lstStyle/>
          <a:p>
            <a:pPr marL="0" indent="0">
              <a:buNone/>
            </a:pPr>
            <a:r>
              <a:rPr lang="en-AU" sz="4400" b="1" dirty="0"/>
              <a:t>Those most affected and their community!</a:t>
            </a:r>
          </a:p>
          <a:p>
            <a:pPr lvl="1"/>
            <a:r>
              <a:rPr lang="en-AU" sz="4000" dirty="0"/>
              <a:t>The voice of those most impacted by prisons and policing</a:t>
            </a:r>
          </a:p>
          <a:p>
            <a:pPr lvl="1"/>
            <a:r>
              <a:rPr lang="en-AU" sz="4000" dirty="0"/>
              <a:t>Their leadership, design &amp; involvement</a:t>
            </a:r>
          </a:p>
          <a:p>
            <a:pPr lvl="1"/>
            <a:endParaRPr lang="en-AU" sz="4000" dirty="0"/>
          </a:p>
          <a:p>
            <a:pPr marL="457200" lvl="1" indent="0">
              <a:buNone/>
            </a:pPr>
            <a:endParaRPr lang="en-AU" sz="4000" dirty="0"/>
          </a:p>
        </p:txBody>
      </p:sp>
      <p:pic>
        <p:nvPicPr>
          <p:cNvPr id="3" name="Picture 2">
            <a:extLst>
              <a:ext uri="{FF2B5EF4-FFF2-40B4-BE49-F238E27FC236}">
                <a16:creationId xmlns:a16="http://schemas.microsoft.com/office/drawing/2014/main" id="{9B8B9804-6D34-D50E-74B9-9CC1651DE0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6733" y="5467918"/>
            <a:ext cx="1624333" cy="1393186"/>
          </a:xfrm>
          <a:prstGeom prst="rect">
            <a:avLst/>
          </a:prstGeom>
        </p:spPr>
      </p:pic>
      <p:pic>
        <p:nvPicPr>
          <p:cNvPr id="7" name="Picture 6">
            <a:extLst>
              <a:ext uri="{FF2B5EF4-FFF2-40B4-BE49-F238E27FC236}">
                <a16:creationId xmlns:a16="http://schemas.microsoft.com/office/drawing/2014/main" id="{F1BC2DEE-2EF8-27BF-9C88-E43FE9597A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382" y="5469005"/>
            <a:ext cx="1624333" cy="1393186"/>
          </a:xfrm>
          <a:prstGeom prst="rect">
            <a:avLst/>
          </a:prstGeom>
        </p:spPr>
      </p:pic>
      <p:pic>
        <p:nvPicPr>
          <p:cNvPr id="8" name="Picture 7">
            <a:extLst>
              <a:ext uri="{FF2B5EF4-FFF2-40B4-BE49-F238E27FC236}">
                <a16:creationId xmlns:a16="http://schemas.microsoft.com/office/drawing/2014/main" id="{BD6776A2-A06B-0355-A4DC-615FC54765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7333" y="5467918"/>
            <a:ext cx="1624333" cy="1393186"/>
          </a:xfrm>
          <a:prstGeom prst="rect">
            <a:avLst/>
          </a:prstGeom>
        </p:spPr>
      </p:pic>
      <p:pic>
        <p:nvPicPr>
          <p:cNvPr id="9" name="Picture 8">
            <a:extLst>
              <a:ext uri="{FF2B5EF4-FFF2-40B4-BE49-F238E27FC236}">
                <a16:creationId xmlns:a16="http://schemas.microsoft.com/office/drawing/2014/main" id="{BF3749BC-E689-A874-F1F9-6977A28B2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3500" y="5469005"/>
            <a:ext cx="1624333" cy="1393186"/>
          </a:xfrm>
          <a:prstGeom prst="rect">
            <a:avLst/>
          </a:prstGeom>
        </p:spPr>
      </p:pic>
      <p:pic>
        <p:nvPicPr>
          <p:cNvPr id="10" name="Picture 9">
            <a:extLst>
              <a:ext uri="{FF2B5EF4-FFF2-40B4-BE49-F238E27FC236}">
                <a16:creationId xmlns:a16="http://schemas.microsoft.com/office/drawing/2014/main" id="{177EEA5A-1AD5-1C5F-ED9C-E34CED4325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19667" y="5467918"/>
            <a:ext cx="1624333" cy="1393186"/>
          </a:xfrm>
          <a:prstGeom prst="rect">
            <a:avLst/>
          </a:prstGeom>
        </p:spPr>
      </p:pic>
    </p:spTree>
    <p:extLst>
      <p:ext uri="{BB962C8B-B14F-4D97-AF65-F5344CB8AC3E}">
        <p14:creationId xmlns:p14="http://schemas.microsoft.com/office/powerpoint/2010/main" val="3393775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638389E-DC38-48FA-D4DB-CC59362B02A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07792" y="0"/>
            <a:ext cx="6327648" cy="6840114"/>
          </a:xfrm>
        </p:spPr>
      </p:pic>
      <p:sp>
        <p:nvSpPr>
          <p:cNvPr id="10" name="Title 1">
            <a:extLst>
              <a:ext uri="{FF2B5EF4-FFF2-40B4-BE49-F238E27FC236}">
                <a16:creationId xmlns:a16="http://schemas.microsoft.com/office/drawing/2014/main" id="{DC44A6AA-3211-29CD-1AB9-6D87F7983F7D}"/>
              </a:ext>
            </a:extLst>
          </p:cNvPr>
          <p:cNvSpPr txBox="1">
            <a:spLocks/>
          </p:cNvSpPr>
          <p:nvPr/>
        </p:nvSpPr>
        <p:spPr>
          <a:xfrm>
            <a:off x="874936" y="91038"/>
            <a:ext cx="2727800" cy="24963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sz="4800" b="1" dirty="0">
                <a:latin typeface="+mn-lt"/>
              </a:rPr>
              <a:t>The </a:t>
            </a:r>
            <a:br>
              <a:rPr lang="en-AU" sz="4800" b="1" dirty="0">
                <a:latin typeface="+mn-lt"/>
              </a:rPr>
            </a:br>
            <a:r>
              <a:rPr lang="en-AU" sz="4800" b="1" dirty="0">
                <a:latin typeface="+mn-lt"/>
              </a:rPr>
              <a:t>upward spiral</a:t>
            </a:r>
          </a:p>
        </p:txBody>
      </p:sp>
    </p:spTree>
    <p:extLst>
      <p:ext uri="{BB962C8B-B14F-4D97-AF65-F5344CB8AC3E}">
        <p14:creationId xmlns:p14="http://schemas.microsoft.com/office/powerpoint/2010/main" val="2857081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Voice for the voiceless</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609947"/>
            <a:ext cx="6844886" cy="4351338"/>
          </a:xfrm>
        </p:spPr>
        <p:txBody>
          <a:bodyPr>
            <a:normAutofit fontScale="92500"/>
          </a:bodyPr>
          <a:lstStyle/>
          <a:p>
            <a:r>
              <a:rPr lang="en-AU" sz="4400" dirty="0"/>
              <a:t>The people most traumatised by law enforcement are the people least heard in society</a:t>
            </a:r>
          </a:p>
          <a:p>
            <a:r>
              <a:rPr lang="en-AU" sz="4400" dirty="0"/>
              <a:t>For there to be change, their voices must be amplified and become pivotal</a:t>
            </a:r>
          </a:p>
        </p:txBody>
      </p:sp>
    </p:spTree>
    <p:extLst>
      <p:ext uri="{BB962C8B-B14F-4D97-AF65-F5344CB8AC3E}">
        <p14:creationId xmlns:p14="http://schemas.microsoft.com/office/powerpoint/2010/main" val="3231768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199849" y="0"/>
            <a:ext cx="6744302" cy="1325563"/>
          </a:xfrm>
        </p:spPr>
        <p:txBody>
          <a:bodyPr>
            <a:normAutofit/>
          </a:bodyPr>
          <a:lstStyle/>
          <a:p>
            <a:pPr algn="ctr"/>
            <a:r>
              <a:rPr lang="en-AU" sz="4800" b="1" dirty="0">
                <a:latin typeface="+mn-lt"/>
              </a:rPr>
              <a:t>Who do we listen to?</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199849" y="1325563"/>
            <a:ext cx="6744302" cy="4351338"/>
          </a:xfrm>
        </p:spPr>
        <p:txBody>
          <a:bodyPr>
            <a:normAutofit fontScale="77500" lnSpcReduction="20000"/>
          </a:bodyPr>
          <a:lstStyle/>
          <a:p>
            <a:r>
              <a:rPr lang="en-AU" sz="4400" dirty="0"/>
              <a:t>Real ownership by those most impacted by law enforcement, and their community</a:t>
            </a:r>
          </a:p>
          <a:p>
            <a:r>
              <a:rPr lang="en-AU" sz="4400" dirty="0"/>
              <a:t>They decide: </a:t>
            </a:r>
          </a:p>
          <a:p>
            <a:pPr lvl="1"/>
            <a:r>
              <a:rPr lang="en-AU" sz="4000" dirty="0"/>
              <a:t>Who is involved</a:t>
            </a:r>
          </a:p>
          <a:p>
            <a:pPr lvl="1"/>
            <a:r>
              <a:rPr lang="en-AU" sz="4000" dirty="0"/>
              <a:t>Desired outcomes</a:t>
            </a:r>
          </a:p>
          <a:p>
            <a:pPr lvl="1"/>
            <a:r>
              <a:rPr lang="en-AU" sz="4000" dirty="0"/>
              <a:t>Design and process</a:t>
            </a:r>
          </a:p>
          <a:p>
            <a:pPr lvl="1"/>
            <a:r>
              <a:rPr lang="en-AU" sz="4000" dirty="0"/>
              <a:t>Investment</a:t>
            </a:r>
          </a:p>
          <a:p>
            <a:pPr lvl="1"/>
            <a:r>
              <a:rPr lang="en-AU" sz="4000" dirty="0"/>
              <a:t>Timing</a:t>
            </a:r>
          </a:p>
          <a:p>
            <a:pPr lvl="1"/>
            <a:r>
              <a:rPr lang="en-AU" sz="4000" dirty="0"/>
              <a:t>Method of review</a:t>
            </a:r>
          </a:p>
        </p:txBody>
      </p:sp>
      <p:sp>
        <p:nvSpPr>
          <p:cNvPr id="3" name="TextBox 2">
            <a:extLst>
              <a:ext uri="{FF2B5EF4-FFF2-40B4-BE49-F238E27FC236}">
                <a16:creationId xmlns:a16="http://schemas.microsoft.com/office/drawing/2014/main" id="{E06BB3E7-AC6D-DEB4-C00F-2B45B481BFDE}"/>
              </a:ext>
            </a:extLst>
          </p:cNvPr>
          <p:cNvSpPr txBox="1"/>
          <p:nvPr/>
        </p:nvSpPr>
        <p:spPr>
          <a:xfrm rot="21159498">
            <a:off x="1231268" y="5430328"/>
            <a:ext cx="7931405" cy="707886"/>
          </a:xfrm>
          <a:prstGeom prst="rect">
            <a:avLst/>
          </a:prstGeom>
          <a:noFill/>
        </p:spPr>
        <p:txBody>
          <a:bodyPr wrap="square">
            <a:spAutoFit/>
          </a:bodyPr>
          <a:lstStyle/>
          <a:p>
            <a:r>
              <a:rPr lang="en-AU" sz="4000" dirty="0">
                <a:solidFill>
                  <a:srgbClr val="FFC000"/>
                </a:solidFill>
              </a:rPr>
              <a:t>Who, what, when, where, why, how?</a:t>
            </a:r>
          </a:p>
        </p:txBody>
      </p:sp>
    </p:spTree>
    <p:extLst>
      <p:ext uri="{BB962C8B-B14F-4D97-AF65-F5344CB8AC3E}">
        <p14:creationId xmlns:p14="http://schemas.microsoft.com/office/powerpoint/2010/main" val="32137417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7418672" cy="1325563"/>
          </a:xfrm>
        </p:spPr>
        <p:txBody>
          <a:bodyPr>
            <a:normAutofit/>
          </a:bodyPr>
          <a:lstStyle/>
          <a:p>
            <a:pPr algn="ctr"/>
            <a:r>
              <a:rPr lang="en-AU" sz="4800" b="1" dirty="0">
                <a:latin typeface="+mn-lt"/>
              </a:rPr>
              <a:t>Example 1: Data sovereignty</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435802"/>
            <a:ext cx="6744302" cy="4351338"/>
          </a:xfrm>
        </p:spPr>
        <p:txBody>
          <a:bodyPr>
            <a:normAutofit fontScale="92500"/>
          </a:bodyPr>
          <a:lstStyle/>
          <a:p>
            <a:r>
              <a:rPr lang="en-AU" sz="4400" dirty="0"/>
              <a:t>The required data before, during and after each JIRAD initiative comes from the community and belongs to the community</a:t>
            </a:r>
          </a:p>
          <a:p>
            <a:r>
              <a:rPr lang="en-AU" sz="4400" dirty="0"/>
              <a:t>It is not the preserve of governments and universities</a:t>
            </a:r>
          </a:p>
        </p:txBody>
      </p:sp>
    </p:spTree>
    <p:extLst>
      <p:ext uri="{BB962C8B-B14F-4D97-AF65-F5344CB8AC3E}">
        <p14:creationId xmlns:p14="http://schemas.microsoft.com/office/powerpoint/2010/main" val="520030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112680" y="8243"/>
            <a:ext cx="7692992" cy="1325563"/>
          </a:xfrm>
        </p:spPr>
        <p:txBody>
          <a:bodyPr>
            <a:normAutofit/>
          </a:bodyPr>
          <a:lstStyle/>
          <a:p>
            <a:r>
              <a:rPr lang="en-AU" sz="4800" b="1" dirty="0">
                <a:latin typeface="+mn-lt"/>
              </a:rPr>
              <a:t>Example 2: Who benefits?</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112680" y="2098767"/>
            <a:ext cx="5132672" cy="4351338"/>
          </a:xfrm>
        </p:spPr>
        <p:txBody>
          <a:bodyPr>
            <a:normAutofit fontScale="92500" lnSpcReduction="20000"/>
          </a:bodyPr>
          <a:lstStyle/>
          <a:p>
            <a:r>
              <a:rPr lang="en-AU" sz="4400" b="1" dirty="0"/>
              <a:t>Not just the govt &amp; taxpayer…</a:t>
            </a:r>
          </a:p>
          <a:p>
            <a:endParaRPr lang="en-AU" sz="4400" dirty="0"/>
          </a:p>
          <a:p>
            <a:r>
              <a:rPr lang="en-AU" sz="4400" dirty="0"/>
              <a:t>To bring change, positive outcomes must primarily be for vulnerable communities</a:t>
            </a:r>
            <a:endParaRPr lang="en-AU" sz="4000" dirty="0">
              <a:solidFill>
                <a:srgbClr val="FF0000"/>
              </a:solidFill>
            </a:endParaRPr>
          </a:p>
        </p:txBody>
      </p:sp>
      <p:pic>
        <p:nvPicPr>
          <p:cNvPr id="6" name="Picture 5">
            <a:extLst>
              <a:ext uri="{FF2B5EF4-FFF2-40B4-BE49-F238E27FC236}">
                <a16:creationId xmlns:a16="http://schemas.microsoft.com/office/drawing/2014/main" id="{EE05E05C-E887-AC9D-D598-25E08E849C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9422" y="4233672"/>
            <a:ext cx="2436249" cy="2089564"/>
          </a:xfrm>
          <a:prstGeom prst="rect">
            <a:avLst/>
          </a:prstGeom>
          <a:ln w="38100">
            <a:solidFill>
              <a:schemeClr val="tx1"/>
            </a:solidFill>
          </a:ln>
        </p:spPr>
      </p:pic>
      <p:pic>
        <p:nvPicPr>
          <p:cNvPr id="10" name="Picture 9">
            <a:extLst>
              <a:ext uri="{FF2B5EF4-FFF2-40B4-BE49-F238E27FC236}">
                <a16:creationId xmlns:a16="http://schemas.microsoft.com/office/drawing/2014/main" id="{9F99F347-0B13-62A1-C683-AD9A8748E1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7358" y="1458308"/>
            <a:ext cx="2438313" cy="2438313"/>
          </a:xfrm>
          <a:prstGeom prst="rect">
            <a:avLst/>
          </a:prstGeom>
          <a:ln w="38100">
            <a:solidFill>
              <a:schemeClr val="tx1"/>
            </a:solidFill>
          </a:ln>
        </p:spPr>
      </p:pic>
    </p:spTree>
    <p:extLst>
      <p:ext uri="{BB962C8B-B14F-4D97-AF65-F5344CB8AC3E}">
        <p14:creationId xmlns:p14="http://schemas.microsoft.com/office/powerpoint/2010/main" val="97128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CEEF91B2-2424-33F0-8A6D-96D3B087AA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562" y="422190"/>
            <a:ext cx="1645444" cy="98821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04AC6898-DD39-63C8-5E51-7C8765578330}"/>
              </a:ext>
            </a:extLst>
          </p:cNvPr>
          <p:cNvSpPr>
            <a:spLocks noChangeArrowheads="1"/>
          </p:cNvSpPr>
          <p:nvPr/>
        </p:nvSpPr>
        <p:spPr bwMode="auto">
          <a:xfrm>
            <a:off x="3126274" y="2322020"/>
            <a:ext cx="5587958"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en-AU" altLang="en-US" sz="2850" b="1" dirty="0">
                <a:ea typeface="Calibri" panose="020F0502020204030204" pitchFamily="34" charset="0"/>
                <a:cs typeface="Times New Roman" panose="02020603050405020304" pitchFamily="18" charset="0"/>
              </a:rPr>
              <a:t>A</a:t>
            </a:r>
            <a:r>
              <a:rPr lang="en-AU" altLang="en-US" sz="2850" b="1" dirty="0" bmk="">
                <a:ea typeface="Calibri" panose="020F0502020204030204" pitchFamily="34" charset="0"/>
                <a:cs typeface="Times New Roman" panose="02020603050405020304" pitchFamily="18" charset="0"/>
              </a:rPr>
              <a:t>cknowledgement of Country</a:t>
            </a:r>
            <a:endParaRPr lang="en-AU" altLang="en-US" sz="2850" dirty="0"/>
          </a:p>
          <a:p>
            <a:pPr defTabSz="685800" eaLnBrk="0" fontAlgn="base" hangingPunct="0">
              <a:spcBef>
                <a:spcPct val="0"/>
              </a:spcBef>
              <a:spcAft>
                <a:spcPct val="0"/>
              </a:spcAft>
            </a:pPr>
            <a:r>
              <a:rPr lang="en-AU" altLang="en-US" sz="2700" dirty="0">
                <a:latin typeface="Calibri" panose="020F0502020204030204" pitchFamily="34" charset="0"/>
                <a:ea typeface="Calibri" panose="020F0502020204030204" pitchFamily="34" charset="0"/>
                <a:cs typeface="Calibri" panose="020F0502020204030204" pitchFamily="34" charset="0"/>
              </a:rPr>
              <a:t>I acknowledge and pay my respects to past, present and emerging Elders and Custodians of the land on which we meet, the </a:t>
            </a:r>
            <a:r>
              <a:rPr lang="en-US" sz="2700" dirty="0" err="1">
                <a:latin typeface="Calibri" panose="020F0502020204030204" pitchFamily="34" charset="0"/>
                <a:cs typeface="Calibri" panose="020F0502020204030204" pitchFamily="34" charset="0"/>
              </a:rPr>
              <a:t>Wurundjeri</a:t>
            </a:r>
            <a:r>
              <a:rPr lang="en-US" sz="2700" dirty="0">
                <a:latin typeface="Calibri" panose="020F0502020204030204" pitchFamily="34" charset="0"/>
                <a:cs typeface="Calibri" panose="020F0502020204030204" pitchFamily="34" charset="0"/>
              </a:rPr>
              <a:t> </a:t>
            </a:r>
            <a:r>
              <a:rPr lang="en-US" sz="2700" dirty="0" err="1">
                <a:latin typeface="Calibri" panose="020F0502020204030204" pitchFamily="34" charset="0"/>
                <a:cs typeface="Calibri" panose="020F0502020204030204" pitchFamily="34" charset="0"/>
              </a:rPr>
              <a:t>Woi</a:t>
            </a:r>
            <a:r>
              <a:rPr lang="en-US" sz="2700" dirty="0">
                <a:latin typeface="Calibri" panose="020F0502020204030204" pitchFamily="34" charset="0"/>
                <a:cs typeface="Calibri" panose="020F0502020204030204" pitchFamily="34" charset="0"/>
              </a:rPr>
              <a:t> Wurrung and Bunurong peoples of the Kulin Nation.</a:t>
            </a:r>
            <a:endParaRPr lang="en-AU" sz="2700" dirty="0">
              <a:latin typeface="Calibri" panose="020F0502020204030204" pitchFamily="34" charset="0"/>
              <a:cs typeface="Calibri" panose="020F0502020204030204" pitchFamily="34" charset="0"/>
            </a:endParaRPr>
          </a:p>
          <a:p>
            <a:pPr defTabSz="685800" eaLnBrk="0" fontAlgn="base" hangingPunct="0">
              <a:spcBef>
                <a:spcPct val="0"/>
              </a:spcBef>
              <a:spcAft>
                <a:spcPct val="0"/>
              </a:spcAft>
            </a:pPr>
            <a:endParaRPr lang="en-AU" altLang="en-US" sz="2700" dirty="0">
              <a:latin typeface="Calibri" panose="020F0502020204030204" pitchFamily="34" charset="0"/>
              <a:ea typeface="Calibri" panose="020F0502020204030204" pitchFamily="34" charset="0"/>
              <a:cs typeface="Calibri" panose="020F0502020204030204" pitchFamily="34" charset="0"/>
            </a:endParaRPr>
          </a:p>
          <a:p>
            <a:pPr defTabSz="685800" eaLnBrk="0" fontAlgn="base" hangingPunct="0">
              <a:spcBef>
                <a:spcPct val="0"/>
              </a:spcBef>
              <a:spcAft>
                <a:spcPct val="0"/>
              </a:spcAft>
            </a:pPr>
            <a:r>
              <a:rPr lang="en-AU" altLang="en-US" sz="2700" dirty="0">
                <a:latin typeface="Calibri" panose="020F0502020204030204" pitchFamily="34" charset="0"/>
                <a:ea typeface="Calibri" panose="020F0502020204030204" pitchFamily="34" charset="0"/>
                <a:cs typeface="Calibri" panose="020F0502020204030204" pitchFamily="34" charset="0"/>
              </a:rPr>
              <a:t>Their stolen lands have never been ceded.</a:t>
            </a:r>
          </a:p>
        </p:txBody>
      </p:sp>
    </p:spTree>
    <p:extLst>
      <p:ext uri="{BB962C8B-B14F-4D97-AF65-F5344CB8AC3E}">
        <p14:creationId xmlns:p14="http://schemas.microsoft.com/office/powerpoint/2010/main" val="2598300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112680" y="8243"/>
            <a:ext cx="7692992" cy="1325563"/>
          </a:xfrm>
        </p:spPr>
        <p:txBody>
          <a:bodyPr>
            <a:normAutofit/>
          </a:bodyPr>
          <a:lstStyle/>
          <a:p>
            <a:pPr algn="ctr"/>
            <a:r>
              <a:rPr lang="en-AU" sz="4800" b="1" dirty="0">
                <a:latin typeface="+mn-lt"/>
              </a:rPr>
              <a:t>Example 3: Who is investing?</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112680" y="1550127"/>
            <a:ext cx="5946488" cy="4351338"/>
          </a:xfrm>
        </p:spPr>
        <p:txBody>
          <a:bodyPr>
            <a:normAutofit fontScale="85000" lnSpcReduction="20000"/>
          </a:bodyPr>
          <a:lstStyle/>
          <a:p>
            <a:r>
              <a:rPr lang="en-AU" sz="4400" b="1" dirty="0"/>
              <a:t>Not just the govt…</a:t>
            </a:r>
          </a:p>
          <a:p>
            <a:endParaRPr lang="en-AU" sz="4400" dirty="0"/>
          </a:p>
          <a:p>
            <a:r>
              <a:rPr lang="en-AU" sz="4400" b="1" dirty="0"/>
              <a:t>Mainly the community:</a:t>
            </a:r>
          </a:p>
          <a:p>
            <a:pPr lvl="1"/>
            <a:r>
              <a:rPr lang="en-AU" sz="4000" dirty="0"/>
              <a:t>Donations</a:t>
            </a:r>
          </a:p>
          <a:p>
            <a:pPr lvl="1"/>
            <a:r>
              <a:rPr lang="en-AU" sz="4000" dirty="0"/>
              <a:t>Time</a:t>
            </a:r>
          </a:p>
          <a:p>
            <a:pPr lvl="1"/>
            <a:r>
              <a:rPr lang="en-AU" sz="4000" dirty="0"/>
              <a:t>Mental effort</a:t>
            </a:r>
          </a:p>
          <a:p>
            <a:pPr lvl="1"/>
            <a:r>
              <a:rPr lang="en-AU" sz="4000" dirty="0"/>
              <a:t>Leadership &amp; design</a:t>
            </a:r>
          </a:p>
          <a:p>
            <a:pPr lvl="1"/>
            <a:r>
              <a:rPr lang="en-AU" sz="4000" dirty="0"/>
              <a:t>Trust</a:t>
            </a:r>
          </a:p>
          <a:p>
            <a:pPr lvl="1"/>
            <a:r>
              <a:rPr lang="en-AU" sz="4000" dirty="0"/>
              <a:t>Risk</a:t>
            </a:r>
          </a:p>
        </p:txBody>
      </p:sp>
      <p:pic>
        <p:nvPicPr>
          <p:cNvPr id="3" name="Picture 2">
            <a:extLst>
              <a:ext uri="{FF2B5EF4-FFF2-40B4-BE49-F238E27FC236}">
                <a16:creationId xmlns:a16="http://schemas.microsoft.com/office/drawing/2014/main" id="{09462FB9-8C7D-6565-78D0-A2CE5ABA0A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7534" y="4096512"/>
            <a:ext cx="1671257" cy="2571350"/>
          </a:xfrm>
          <a:prstGeom prst="rect">
            <a:avLst/>
          </a:prstGeom>
        </p:spPr>
      </p:pic>
      <p:pic>
        <p:nvPicPr>
          <p:cNvPr id="7" name="Picture 6">
            <a:extLst>
              <a:ext uri="{FF2B5EF4-FFF2-40B4-BE49-F238E27FC236}">
                <a16:creationId xmlns:a16="http://schemas.microsoft.com/office/drawing/2014/main" id="{FADF90BE-2070-3183-1268-2F744CC88E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7373" y="1333806"/>
            <a:ext cx="1591577" cy="2503708"/>
          </a:xfrm>
          <a:prstGeom prst="rect">
            <a:avLst/>
          </a:prstGeom>
        </p:spPr>
      </p:pic>
    </p:spTree>
    <p:extLst>
      <p:ext uri="{BB962C8B-B14F-4D97-AF65-F5344CB8AC3E}">
        <p14:creationId xmlns:p14="http://schemas.microsoft.com/office/powerpoint/2010/main" val="703807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Conclusion</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159002" y="1325563"/>
            <a:ext cx="7600950" cy="6300022"/>
          </a:xfrm>
        </p:spPr>
        <p:txBody>
          <a:bodyPr>
            <a:noAutofit/>
          </a:bodyPr>
          <a:lstStyle/>
          <a:p>
            <a:r>
              <a:rPr lang="en-AU" sz="3200" dirty="0"/>
              <a:t>JIRAD holds </a:t>
            </a:r>
            <a:r>
              <a:rPr lang="en-AU" sz="3200" b="1" dirty="0"/>
              <a:t>great promise</a:t>
            </a:r>
          </a:p>
          <a:p>
            <a:pPr lvl="1"/>
            <a:r>
              <a:rPr lang="en-AU" sz="3200" dirty="0"/>
              <a:t>for those harmed by the criminal justice system</a:t>
            </a:r>
          </a:p>
          <a:p>
            <a:pPr lvl="1"/>
            <a:r>
              <a:rPr lang="en-AU" sz="3200" dirty="0"/>
              <a:t>for governments facing massive incarceration and law enforcement costs</a:t>
            </a:r>
          </a:p>
          <a:p>
            <a:r>
              <a:rPr lang="en-AU" sz="3200" dirty="0"/>
              <a:t>Australia has been </a:t>
            </a:r>
            <a:r>
              <a:rPr lang="en-AU" sz="3200" b="1" dirty="0"/>
              <a:t>slow</a:t>
            </a:r>
            <a:r>
              <a:rPr lang="en-AU" sz="3200" dirty="0"/>
              <a:t> in implementing JIRAD, partly due to a lack of data </a:t>
            </a:r>
          </a:p>
          <a:p>
            <a:r>
              <a:rPr lang="en-AU" sz="3200" dirty="0"/>
              <a:t>Expanded economic analysis and modelling of JIRAD initiatives in the Australian context can only help</a:t>
            </a:r>
          </a:p>
        </p:txBody>
      </p:sp>
    </p:spTree>
    <p:extLst>
      <p:ext uri="{BB962C8B-B14F-4D97-AF65-F5344CB8AC3E}">
        <p14:creationId xmlns:p14="http://schemas.microsoft.com/office/powerpoint/2010/main" val="4175354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References (1)</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027762"/>
            <a:ext cx="7491824" cy="5619925"/>
          </a:xfrm>
        </p:spPr>
        <p:txBody>
          <a:bodyPr>
            <a:normAutofit lnSpcReduction="10000"/>
          </a:bodyPr>
          <a:lstStyle/>
          <a:p>
            <a:pPr marL="457200" indent="-457200">
              <a:buAutoNum type="arabicPeriod"/>
            </a:pPr>
            <a:r>
              <a:rPr lang="en-US" sz="2400" dirty="0"/>
              <a:t>Australian Bureau of Statistics (Jun-quarter-2023), </a:t>
            </a:r>
            <a:r>
              <a:rPr lang="en-US" sz="2400" dirty="0">
                <a:hlinkClick r:id="rId2"/>
              </a:rPr>
              <a:t>Corrective Services, Australia</a:t>
            </a:r>
            <a:r>
              <a:rPr lang="en-US" sz="2400" dirty="0"/>
              <a:t>, ABS Website.</a:t>
            </a:r>
          </a:p>
          <a:p>
            <a:pPr marL="457200" indent="-457200">
              <a:buFont typeface="Arial" panose="020B0604020202020204" pitchFamily="34" charset="0"/>
              <a:buAutoNum type="arabicPeriod"/>
            </a:pPr>
            <a:r>
              <a:rPr lang="en-US" sz="2400" dirty="0"/>
              <a:t>Anthony, T., 2017. </a:t>
            </a:r>
            <a:r>
              <a:rPr lang="en-US" sz="2400" dirty="0">
                <a:hlinkClick r:id="rId3"/>
              </a:rPr>
              <a:t>Factcheck: Are first Australians the most imprisoned people on Earth? </a:t>
            </a:r>
            <a:r>
              <a:rPr lang="en-US" sz="2400" i="1" dirty="0"/>
              <a:t>The Conversation.</a:t>
            </a:r>
          </a:p>
          <a:p>
            <a:pPr marL="457200" indent="-457200">
              <a:buAutoNum type="arabicPeriod"/>
            </a:pPr>
            <a:r>
              <a:rPr lang="en-US" sz="2400" dirty="0"/>
              <a:t>Australian Bureau of Statistics (2022), </a:t>
            </a:r>
            <a:r>
              <a:rPr lang="en-US" sz="2400" dirty="0">
                <a:hlinkClick r:id="rId4"/>
              </a:rPr>
              <a:t>Prisoners in Australia</a:t>
            </a:r>
            <a:r>
              <a:rPr lang="en-US" sz="2400" dirty="0"/>
              <a:t>, Table 1, ABS Website.</a:t>
            </a:r>
          </a:p>
          <a:p>
            <a:pPr marL="457200" indent="-457200">
              <a:buFont typeface="Arial" panose="020B0604020202020204" pitchFamily="34" charset="0"/>
              <a:buAutoNum type="arabicPeriod"/>
            </a:pPr>
            <a:r>
              <a:rPr lang="en-US" sz="2400" dirty="0"/>
              <a:t>Australian Institute of Health and Welfare (07 Sep 2023), </a:t>
            </a:r>
            <a:r>
              <a:rPr lang="en-US" sz="2400" dirty="0">
                <a:hlinkClick r:id="rId5"/>
              </a:rPr>
              <a:t>Profile of First Nations people</a:t>
            </a:r>
            <a:r>
              <a:rPr lang="en-US" sz="2400" dirty="0"/>
              <a:t>.</a:t>
            </a:r>
          </a:p>
          <a:p>
            <a:pPr marL="457200" indent="-457200">
              <a:buFont typeface="Arial" panose="020B0604020202020204" pitchFamily="34" charset="0"/>
              <a:buAutoNum type="arabicPeriod"/>
            </a:pPr>
            <a:r>
              <a:rPr lang="en-US" sz="2400" dirty="0"/>
              <a:t>Australian Institute of Health and Welfare (13 Dec 2022), </a:t>
            </a:r>
            <a:r>
              <a:rPr lang="en-US" sz="2400" dirty="0">
                <a:hlinkClick r:id="rId6"/>
              </a:rPr>
              <a:t>Youth detention population in Australia 2022</a:t>
            </a:r>
            <a:r>
              <a:rPr lang="en-US" sz="2400" dirty="0"/>
              <a:t>.</a:t>
            </a:r>
          </a:p>
          <a:p>
            <a:pPr marL="457200" indent="-457200">
              <a:buFont typeface="Arial" panose="020B0604020202020204" pitchFamily="34" charset="0"/>
              <a:buAutoNum type="arabicPeriod"/>
            </a:pPr>
            <a:r>
              <a:rPr lang="en-AU" sz="2400" dirty="0"/>
              <a:t>Disability Royal Commission, Public Hearing 27, Transcript Day 1, p. 11. </a:t>
            </a:r>
          </a:p>
          <a:p>
            <a:pPr marL="457200" indent="-457200">
              <a:buFont typeface="Arial" panose="020B0604020202020204" pitchFamily="34" charset="0"/>
              <a:buAutoNum type="arabicPeriod"/>
            </a:pPr>
            <a:r>
              <a:rPr lang="en-AU" sz="2400" dirty="0">
                <a:effectLst/>
                <a:ea typeface="Times New Roman" panose="02020603050405020304" pitchFamily="18" charset="0"/>
                <a:cs typeface="Times New Roman" panose="02020603050405020304" pitchFamily="18" charset="0"/>
              </a:rPr>
              <a:t>Sharma K (2023). </a:t>
            </a:r>
            <a:r>
              <a:rPr lang="en-AU" sz="2400" dirty="0">
                <a:effectLst/>
                <a:ea typeface="Times New Roman" panose="02020603050405020304" pitchFamily="18" charset="0"/>
                <a:cs typeface="Times New Roman" panose="02020603050405020304" pitchFamily="18" charset="0"/>
                <a:hlinkClick r:id="rId7"/>
              </a:rPr>
              <a:t>Australians with disabilities face pervasive abuse: Royal Commission issues highly critical report after 4-year inquiry</a:t>
            </a:r>
            <a:r>
              <a:rPr lang="en-AU" sz="2400" dirty="0">
                <a:effectLst/>
                <a:ea typeface="Times New Roman" panose="02020603050405020304" pitchFamily="18" charset="0"/>
                <a:cs typeface="Times New Roman" panose="02020603050405020304" pitchFamily="18" charset="0"/>
              </a:rPr>
              <a:t>. </a:t>
            </a:r>
            <a:r>
              <a:rPr lang="en-AU" sz="2400" i="1" dirty="0">
                <a:effectLst/>
                <a:ea typeface="Times New Roman" panose="02020603050405020304" pitchFamily="18" charset="0"/>
                <a:cs typeface="Times New Roman" panose="02020603050405020304" pitchFamily="18" charset="0"/>
              </a:rPr>
              <a:t>Human Rights Watch.</a:t>
            </a:r>
          </a:p>
          <a:p>
            <a:pPr marL="457200" indent="-457200">
              <a:buFont typeface="Arial" panose="020B0604020202020204" pitchFamily="34" charset="0"/>
              <a:buAutoNum type="arabicPeriod"/>
            </a:pPr>
            <a:endParaRPr lang="en-AU" sz="2400" dirty="0"/>
          </a:p>
          <a:p>
            <a:pPr marL="457200" indent="-457200">
              <a:buFont typeface="Arial" panose="020B0604020202020204" pitchFamily="34" charset="0"/>
              <a:buAutoNum type="arabicPeriod"/>
            </a:pPr>
            <a:endParaRPr lang="en-US" sz="2400" dirty="0"/>
          </a:p>
          <a:p>
            <a:pPr marL="0" indent="0">
              <a:buNone/>
            </a:pPr>
            <a:endParaRPr lang="en-US" sz="2400" dirty="0"/>
          </a:p>
        </p:txBody>
      </p:sp>
    </p:spTree>
    <p:extLst>
      <p:ext uri="{BB962C8B-B14F-4D97-AF65-F5344CB8AC3E}">
        <p14:creationId xmlns:p14="http://schemas.microsoft.com/office/powerpoint/2010/main" val="2045878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References (2)</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027762"/>
            <a:ext cx="7592408" cy="5656501"/>
          </a:xfrm>
        </p:spPr>
        <p:txBody>
          <a:bodyPr>
            <a:noAutofit/>
          </a:bodyPr>
          <a:lstStyle/>
          <a:p>
            <a:pPr marL="457200" indent="-457200">
              <a:buFont typeface="+mj-lt"/>
              <a:buAutoNum type="arabicPeriod" startAt="8"/>
            </a:pPr>
            <a:r>
              <a:rPr lang="en-AU" sz="2400" dirty="0">
                <a:effectLst/>
                <a:ea typeface="Times New Roman" panose="02020603050405020304" pitchFamily="18" charset="0"/>
                <a:cs typeface="Times New Roman" panose="02020603050405020304" pitchFamily="18" charset="0"/>
              </a:rPr>
              <a:t>Morris P (26 April 2022). </a:t>
            </a:r>
            <a:r>
              <a:rPr lang="en-AU" sz="2400" dirty="0">
                <a:effectLst/>
                <a:ea typeface="Times New Roman" panose="02020603050405020304" pitchFamily="18" charset="0"/>
                <a:cs typeface="Times New Roman" panose="02020603050405020304" pitchFamily="18" charset="0"/>
                <a:hlinkClick r:id="rId2"/>
              </a:rPr>
              <a:t>The Australian mental health crisis: A system failure in need of treatment.</a:t>
            </a:r>
            <a:r>
              <a:rPr lang="en-AU" sz="2400" dirty="0">
                <a:effectLst/>
                <a:ea typeface="Times New Roman" panose="02020603050405020304" pitchFamily="18" charset="0"/>
                <a:cs typeface="Times New Roman" panose="02020603050405020304" pitchFamily="18" charset="0"/>
              </a:rPr>
              <a:t> Submission to Mental Health Select Committee by the National Association of Practising Psychiatrists.</a:t>
            </a:r>
          </a:p>
          <a:p>
            <a:pPr marL="457200" indent="-457200">
              <a:buFont typeface="+mj-lt"/>
              <a:buAutoNum type="arabicPeriod" startAt="8"/>
            </a:pPr>
            <a:r>
              <a:rPr lang="en-AU" sz="2400" dirty="0"/>
              <a:t>Australian Institute of Health and Welfare (2022). </a:t>
            </a:r>
            <a:r>
              <a:rPr lang="en-AU" sz="2400" dirty="0">
                <a:hlinkClick r:id="rId3"/>
              </a:rPr>
              <a:t>Health of Prisoners</a:t>
            </a:r>
            <a:r>
              <a:rPr lang="en-AU" sz="2400" dirty="0"/>
              <a:t>.</a:t>
            </a:r>
          </a:p>
          <a:p>
            <a:pPr marL="457200" indent="-457200">
              <a:buFont typeface="+mj-lt"/>
              <a:buAutoNum type="arabicPeriod" startAt="8"/>
            </a:pPr>
            <a:r>
              <a:rPr lang="en-AU" sz="2400" dirty="0"/>
              <a:t>Tanton R, et al. (2021). </a:t>
            </a:r>
            <a:r>
              <a:rPr lang="en-AU" sz="2400" dirty="0">
                <a:hlinkClick r:id="rId4"/>
              </a:rPr>
              <a:t>Dropping off the edge 2021: Persistent and multilayered disadvantage in Australia</a:t>
            </a:r>
            <a:r>
              <a:rPr lang="en-AU" sz="2400" dirty="0"/>
              <a:t>. Melbourne: Jesuit Social Services.</a:t>
            </a:r>
          </a:p>
          <a:p>
            <a:pPr marL="457200" indent="-457200">
              <a:buFont typeface="+mj-lt"/>
              <a:buAutoNum type="arabicPeriod" startAt="8"/>
            </a:pPr>
            <a:r>
              <a:rPr lang="en-AU" sz="2400" dirty="0"/>
              <a:t>Productivity Commission (2021). Australia’s prison dilemma: Research paper. Australian Government</a:t>
            </a:r>
          </a:p>
          <a:p>
            <a:pPr marL="457200" indent="-457200">
              <a:buFont typeface="+mj-lt"/>
              <a:buAutoNum type="arabicPeriod" startAt="8"/>
            </a:pPr>
            <a:r>
              <a:rPr lang="en-AU" sz="2400" dirty="0" err="1"/>
              <a:t>Schlicht</a:t>
            </a:r>
            <a:r>
              <a:rPr lang="en-AU" sz="2400" dirty="0"/>
              <a:t> M (2023). </a:t>
            </a:r>
            <a:r>
              <a:rPr lang="en-AU" sz="2400" dirty="0">
                <a:hlinkClick r:id="rId5"/>
              </a:rPr>
              <a:t>The cost of prisons in Australia: 2023</a:t>
            </a:r>
            <a:r>
              <a:rPr lang="en-AU" sz="2400" dirty="0"/>
              <a:t>. Institute of Public Affairs.</a:t>
            </a:r>
          </a:p>
          <a:p>
            <a:pPr marL="0" indent="0">
              <a:lnSpc>
                <a:spcPct val="115000"/>
              </a:lnSpc>
              <a:buNone/>
            </a:pPr>
            <a:endParaRPr lang="en-A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indent="-457200">
              <a:buFont typeface="+mj-lt"/>
              <a:buAutoNum type="arabicPeriod" startAt="7"/>
            </a:pPr>
            <a:endParaRPr lang="en-AU" sz="22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40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References (3)</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027763"/>
            <a:ext cx="6744302" cy="4351338"/>
          </a:xfrm>
        </p:spPr>
        <p:txBody>
          <a:bodyPr>
            <a:noAutofit/>
          </a:bodyPr>
          <a:lstStyle/>
          <a:p>
            <a:pPr marL="457200" indent="-457200">
              <a:buFont typeface="+mj-lt"/>
              <a:buAutoNum type="arabicPeriod" startAt="13"/>
            </a:pPr>
            <a:r>
              <a:rPr lang="en-AU" sz="2400" dirty="0">
                <a:effectLst/>
                <a:latin typeface="Calibri" panose="020F0502020204030204" pitchFamily="34" charset="0"/>
                <a:ea typeface="Times New Roman" panose="02020603050405020304" pitchFamily="18" charset="0"/>
                <a:cs typeface="Calibri" panose="020F0502020204030204" pitchFamily="34" charset="0"/>
              </a:rPr>
              <a:t>Baldry E, et al. (2018). </a:t>
            </a:r>
            <a:r>
              <a:rPr lang="en-AU" sz="24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A future beyond the wall: Improving post-release employment outcomes for people leaving prison final report</a:t>
            </a:r>
            <a:r>
              <a:rPr lang="en-AU" sz="2400" dirty="0">
                <a:effectLst/>
                <a:latin typeface="Calibri" panose="020F0502020204030204" pitchFamily="34" charset="0"/>
                <a:ea typeface="Times New Roman" panose="02020603050405020304" pitchFamily="18" charset="0"/>
                <a:cs typeface="Calibri" panose="020F0502020204030204" pitchFamily="34" charset="0"/>
              </a:rPr>
              <a:t>, UNSW, Sydney, doi:10.26190/5B4FD2DE5CFB4</a:t>
            </a:r>
            <a:endParaRPr lang="en-AU" sz="24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startAt="13"/>
            </a:pPr>
            <a:r>
              <a:rPr lang="en-US" sz="2400" dirty="0">
                <a:solidFill>
                  <a:srgbClr val="000000"/>
                </a:solidFill>
                <a:effectLst/>
              </a:rPr>
              <a:t>Dowse L, Rowe S, Baldry E and Baker M (2021) </a:t>
            </a:r>
            <a:r>
              <a:rPr lang="en-US" sz="2400" u="sng" dirty="0">
                <a:solidFill>
                  <a:srgbClr val="0000FF"/>
                </a:solidFill>
                <a:effectLst/>
              </a:rPr>
              <a:t>Research Report: Police responses to people</a:t>
            </a:r>
            <a:r>
              <a:rPr lang="en-US" sz="2400" dirty="0">
                <a:solidFill>
                  <a:srgbClr val="0000FF"/>
                </a:solidFill>
                <a:effectLst/>
              </a:rPr>
              <a:t> </a:t>
            </a:r>
            <a:r>
              <a:rPr lang="en-US" sz="2400" u="sng" dirty="0">
                <a:solidFill>
                  <a:srgbClr val="0000FF"/>
                </a:solidFill>
                <a:effectLst/>
              </a:rPr>
              <a:t>with disability</a:t>
            </a:r>
            <a:r>
              <a:rPr lang="en-US" sz="2400" dirty="0">
                <a:solidFill>
                  <a:srgbClr val="000000"/>
                </a:solidFill>
                <a:effectLst/>
              </a:rPr>
              <a:t>, Submission to Royal Commission into Violence, Abuse, Neglect and Exploitation of People with Disability. </a:t>
            </a:r>
            <a:endParaRPr lang="en-US" sz="2400" dirty="0"/>
          </a:p>
          <a:p>
            <a:pPr marL="457200" indent="-457200">
              <a:buFont typeface="+mj-lt"/>
              <a:buAutoNum type="arabicPeriod" startAt="13"/>
            </a:pPr>
            <a:r>
              <a:rPr lang="en-US" sz="2400" dirty="0">
                <a:solidFill>
                  <a:srgbClr val="000000"/>
                </a:solidFill>
                <a:effectLst/>
              </a:rPr>
              <a:t>Young R (11 April 2022) </a:t>
            </a:r>
            <a:r>
              <a:rPr lang="en-US" sz="2400" u="sng" dirty="0">
                <a:solidFill>
                  <a:srgbClr val="0000FF"/>
                </a:solidFill>
                <a:effectLst/>
              </a:rPr>
              <a:t>Mohamad </a:t>
            </a:r>
            <a:r>
              <a:rPr lang="en-US" sz="2400" u="sng" dirty="0" err="1">
                <a:solidFill>
                  <a:srgbClr val="0000FF"/>
                </a:solidFill>
                <a:effectLst/>
              </a:rPr>
              <a:t>Alameddine’s</a:t>
            </a:r>
            <a:r>
              <a:rPr lang="en-US" sz="2400" u="sng" dirty="0">
                <a:solidFill>
                  <a:srgbClr val="0000FF"/>
                </a:solidFill>
                <a:effectLst/>
              </a:rPr>
              <a:t> bid to change bail conditions rejected</a:t>
            </a:r>
            <a:r>
              <a:rPr lang="en-US" sz="2400" dirty="0">
                <a:solidFill>
                  <a:srgbClr val="000000"/>
                </a:solidFill>
                <a:effectLst/>
              </a:rPr>
              <a:t>, Perth Now. </a:t>
            </a:r>
          </a:p>
          <a:p>
            <a:pPr marL="457200" indent="-457200">
              <a:buFont typeface="+mj-lt"/>
              <a:buAutoNum type="arabicPeriod" startAt="13"/>
            </a:pPr>
            <a:r>
              <a:rPr lang="en-US" sz="2400" dirty="0">
                <a:solidFill>
                  <a:srgbClr val="222222"/>
                </a:solidFill>
                <a:effectLst/>
              </a:rPr>
              <a:t>Hunter F (24 February 2021) </a:t>
            </a:r>
            <a:r>
              <a:rPr lang="en-US" sz="2400" u="sng" dirty="0">
                <a:solidFill>
                  <a:srgbClr val="0000FF"/>
                </a:solidFill>
                <a:effectLst/>
              </a:rPr>
              <a:t>Hamzy brother arrested for alleged breach of crime prevention</a:t>
            </a:r>
            <a:r>
              <a:rPr lang="en-US" sz="2400" dirty="0">
                <a:solidFill>
                  <a:srgbClr val="0000FF"/>
                </a:solidFill>
                <a:effectLst/>
              </a:rPr>
              <a:t> </a:t>
            </a:r>
            <a:r>
              <a:rPr lang="en-US" sz="2400" u="sng" dirty="0">
                <a:solidFill>
                  <a:srgbClr val="0000FF"/>
                </a:solidFill>
                <a:effectLst/>
              </a:rPr>
              <a:t>order</a:t>
            </a:r>
            <a:r>
              <a:rPr lang="en-US" sz="2400" dirty="0">
                <a:solidFill>
                  <a:srgbClr val="222222"/>
                </a:solidFill>
                <a:effectLst/>
              </a:rPr>
              <a:t>, </a:t>
            </a:r>
            <a:r>
              <a:rPr lang="en-US" sz="2400" i="1" dirty="0">
                <a:solidFill>
                  <a:srgbClr val="222222"/>
                </a:solidFill>
                <a:effectLst/>
              </a:rPr>
              <a:t>Sydney Morning Herald</a:t>
            </a:r>
            <a:r>
              <a:rPr lang="en-US" sz="2400" dirty="0">
                <a:solidFill>
                  <a:srgbClr val="222222"/>
                </a:solidFill>
                <a:effectLst/>
              </a:rPr>
              <a:t>. </a:t>
            </a:r>
            <a:endParaRPr lang="en-US" sz="2400" dirty="0"/>
          </a:p>
          <a:p>
            <a:pPr marL="457200" indent="-457200">
              <a:buFont typeface="+mj-lt"/>
              <a:buAutoNum type="arabicPeriod" startAt="13"/>
            </a:pPr>
            <a:endParaRPr lang="en-US" sz="2400" dirty="0"/>
          </a:p>
          <a:p>
            <a:pPr marL="457200" indent="-457200">
              <a:buFont typeface="+mj-lt"/>
              <a:buAutoNum type="arabicPeriod" startAt="13"/>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71333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0"/>
            <a:ext cx="6744302" cy="1325563"/>
          </a:xfrm>
        </p:spPr>
        <p:txBody>
          <a:bodyPr>
            <a:normAutofit/>
          </a:bodyPr>
          <a:lstStyle/>
          <a:p>
            <a:pPr algn="ctr"/>
            <a:r>
              <a:rPr lang="en-AU" sz="4800" b="1" dirty="0">
                <a:latin typeface="+mn-lt"/>
              </a:rPr>
              <a:t>References (4)</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027763"/>
            <a:ext cx="6744302" cy="4351338"/>
          </a:xfrm>
        </p:spPr>
        <p:txBody>
          <a:bodyPr>
            <a:noAutofit/>
          </a:bodyPr>
          <a:lstStyle/>
          <a:p>
            <a:pPr marL="342900" indent="-342900">
              <a:buFont typeface="+mj-lt"/>
              <a:buAutoNum type="arabicPeriod" startAt="17"/>
            </a:pPr>
            <a:r>
              <a:rPr lang="en-AU" sz="2400" dirty="0">
                <a:effectLst/>
                <a:latin typeface="Calibri" panose="020F0502020204030204" pitchFamily="34" charset="0"/>
                <a:ea typeface="Calibri" panose="020F0502020204030204" pitchFamily="34" charset="0"/>
                <a:cs typeface="Times New Roman" panose="02020603050405020304" pitchFamily="18" charset="0"/>
              </a:rPr>
              <a:t>Grimsrud T and </a:t>
            </a:r>
            <a:r>
              <a:rPr lang="en-AU" sz="2400" dirty="0" err="1">
                <a:effectLst/>
                <a:latin typeface="Calibri" panose="020F0502020204030204" pitchFamily="34" charset="0"/>
                <a:ea typeface="Calibri" panose="020F0502020204030204" pitchFamily="34" charset="0"/>
                <a:cs typeface="Times New Roman" panose="02020603050405020304" pitchFamily="18" charset="0"/>
              </a:rPr>
              <a:t>Zehr</a:t>
            </a:r>
            <a:r>
              <a:rPr lang="en-AU" sz="2400" dirty="0">
                <a:effectLst/>
                <a:latin typeface="Calibri" panose="020F0502020204030204" pitchFamily="34" charset="0"/>
                <a:ea typeface="Calibri" panose="020F0502020204030204" pitchFamily="34" charset="0"/>
                <a:cs typeface="Times New Roman" panose="02020603050405020304" pitchFamily="18" charset="0"/>
              </a:rPr>
              <a:t> H (2002) </a:t>
            </a:r>
            <a:r>
              <a:rPr lang="en-AU" sz="2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Rethinking God, justice, and treatment of offenders</a:t>
            </a:r>
            <a:r>
              <a:rPr lang="en-AU" sz="2400" dirty="0">
                <a:effectLst/>
                <a:latin typeface="Calibri" panose="020F0502020204030204" pitchFamily="34" charset="0"/>
                <a:ea typeface="Calibri" panose="020F0502020204030204" pitchFamily="34" charset="0"/>
                <a:cs typeface="Times New Roman" panose="02020603050405020304" pitchFamily="18" charset="0"/>
              </a:rPr>
              <a:t>, in O’Connor TP and Pallone NJ (eds) (2002) </a:t>
            </a:r>
            <a:r>
              <a:rPr lang="en-AU" sz="2400" i="1" dirty="0">
                <a:effectLst/>
                <a:latin typeface="Calibri" panose="020F0502020204030204" pitchFamily="34" charset="0"/>
                <a:ea typeface="Calibri" panose="020F0502020204030204" pitchFamily="34" charset="0"/>
                <a:cs typeface="Times New Roman" panose="02020603050405020304" pitchFamily="18" charset="0"/>
              </a:rPr>
              <a:t>Religion, the community, and the rehabilitation of criminal offenders, </a:t>
            </a:r>
            <a:r>
              <a:rPr lang="en-AU" sz="2400" dirty="0">
                <a:effectLst/>
                <a:latin typeface="Calibri" panose="020F0502020204030204" pitchFamily="34" charset="0"/>
                <a:ea typeface="Calibri" panose="020F0502020204030204" pitchFamily="34" charset="0"/>
                <a:cs typeface="Times New Roman" panose="02020603050405020304" pitchFamily="18" charset="0"/>
              </a:rPr>
              <a:t>Haworth Press, New York.</a:t>
            </a:r>
          </a:p>
          <a:p>
            <a:pPr marL="342900" indent="-342900">
              <a:buFont typeface="+mj-lt"/>
              <a:buAutoNum type="arabicPeriod" startAt="17"/>
            </a:pPr>
            <a:r>
              <a:rPr lang="en-AU" sz="2400" dirty="0">
                <a:effectLst/>
                <a:latin typeface="Calibri" panose="020F0502020204030204" pitchFamily="34" charset="0"/>
                <a:ea typeface="Times New Roman" panose="02020603050405020304" pitchFamily="18" charset="0"/>
                <a:cs typeface="Times New Roman" panose="02020603050405020304" pitchFamily="18" charset="0"/>
              </a:rPr>
              <a:t>Willis M and </a:t>
            </a:r>
            <a:r>
              <a:rPr lang="en-AU" sz="2400" dirty="0" err="1">
                <a:effectLst/>
                <a:latin typeface="Calibri" panose="020F0502020204030204" pitchFamily="34" charset="0"/>
                <a:ea typeface="Times New Roman" panose="02020603050405020304" pitchFamily="18" charset="0"/>
                <a:cs typeface="Times New Roman" panose="02020603050405020304" pitchFamily="18" charset="0"/>
              </a:rPr>
              <a:t>Kapira</a:t>
            </a:r>
            <a:r>
              <a:rPr lang="en-AU" sz="2400" dirty="0">
                <a:effectLst/>
                <a:latin typeface="Calibri" panose="020F0502020204030204" pitchFamily="34" charset="0"/>
                <a:ea typeface="Times New Roman" panose="02020603050405020304" pitchFamily="18" charset="0"/>
                <a:cs typeface="Times New Roman" panose="02020603050405020304" pitchFamily="18" charset="0"/>
              </a:rPr>
              <a:t> M (2018) </a:t>
            </a:r>
            <a:r>
              <a:rPr lang="en-AU" sz="2400" dirty="0">
                <a:effectLst/>
                <a:latin typeface="Calibri" panose="020F0502020204030204" pitchFamily="34" charset="0"/>
                <a:ea typeface="Times New Roman" panose="02020603050405020304" pitchFamily="18" charset="0"/>
                <a:cs typeface="Times New Roman" panose="02020603050405020304" pitchFamily="18" charset="0"/>
                <a:hlinkClick r:id="rId3"/>
              </a:rPr>
              <a:t>Justice reinvestment in Australia: A review of the literature</a:t>
            </a:r>
            <a:r>
              <a:rPr lang="en-AU" sz="2400" i="1" dirty="0">
                <a:effectLst/>
                <a:latin typeface="Calibri" panose="020F0502020204030204" pitchFamily="34" charset="0"/>
                <a:ea typeface="Times New Roman" panose="02020603050405020304" pitchFamily="18" charset="0"/>
                <a:cs typeface="Times New Roman" panose="02020603050405020304" pitchFamily="18" charset="0"/>
              </a:rPr>
              <a:t>.</a:t>
            </a:r>
            <a:r>
              <a:rPr lang="en-AU" sz="2400" dirty="0">
                <a:effectLst/>
                <a:latin typeface="Calibri" panose="020F0502020204030204" pitchFamily="34" charset="0"/>
                <a:ea typeface="Times New Roman" panose="02020603050405020304" pitchFamily="18" charset="0"/>
                <a:cs typeface="Times New Roman" panose="02020603050405020304" pitchFamily="18" charset="0"/>
              </a:rPr>
              <a:t> Research Report 09, Australian Institute of Criminology, Canberra.</a:t>
            </a:r>
          </a:p>
          <a:p>
            <a:pPr marL="342900" indent="-342900">
              <a:buFont typeface="+mj-lt"/>
              <a:buAutoNum type="arabicPeriod" startAt="17"/>
            </a:pPr>
            <a:r>
              <a:rPr lang="en-AU" sz="2400" dirty="0">
                <a:effectLst/>
                <a:latin typeface="Calibri" panose="020F0502020204030204" pitchFamily="34" charset="0"/>
                <a:ea typeface="Times New Roman" panose="02020603050405020304" pitchFamily="18" charset="0"/>
                <a:cs typeface="Times New Roman" panose="02020603050405020304" pitchFamily="18" charset="0"/>
              </a:rPr>
              <a:t>Fox C and Albertson K (2010) </a:t>
            </a:r>
            <a:r>
              <a:rPr lang="en-AU" sz="2400" dirty="0">
                <a:effectLst/>
                <a:latin typeface="Calibri" panose="020F0502020204030204" pitchFamily="34" charset="0"/>
                <a:ea typeface="Times New Roman" panose="02020603050405020304" pitchFamily="18" charset="0"/>
                <a:cs typeface="Times New Roman" panose="02020603050405020304" pitchFamily="18" charset="0"/>
                <a:hlinkClick r:id="rId4"/>
              </a:rPr>
              <a:t>Could economics solve the prison crisis?</a:t>
            </a:r>
            <a:r>
              <a:rPr lang="en-AU"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en-AU" sz="2400" i="1" dirty="0">
                <a:effectLst/>
                <a:latin typeface="Calibri" panose="020F0502020204030204" pitchFamily="34" charset="0"/>
                <a:ea typeface="Times New Roman" panose="02020603050405020304" pitchFamily="18" charset="0"/>
                <a:cs typeface="Times New Roman" panose="02020603050405020304" pitchFamily="18" charset="0"/>
              </a:rPr>
              <a:t>Probation Journal</a:t>
            </a:r>
            <a:r>
              <a:rPr lang="en-AU"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en-AU" sz="2400" i="1" dirty="0">
                <a:effectLst/>
                <a:latin typeface="Calibri" panose="020F0502020204030204" pitchFamily="34" charset="0"/>
                <a:ea typeface="Times New Roman" panose="02020603050405020304" pitchFamily="18" charset="0"/>
                <a:cs typeface="Times New Roman" panose="02020603050405020304" pitchFamily="18" charset="0"/>
              </a:rPr>
              <a:t>57</a:t>
            </a:r>
            <a:r>
              <a:rPr lang="en-AU" sz="2400" dirty="0">
                <a:effectLst/>
                <a:latin typeface="Calibri" panose="020F0502020204030204" pitchFamily="34" charset="0"/>
                <a:ea typeface="Times New Roman" panose="02020603050405020304" pitchFamily="18" charset="0"/>
                <a:cs typeface="Times New Roman" panose="02020603050405020304" pitchFamily="18" charset="0"/>
              </a:rPr>
              <a:t>(3), 263–280. </a:t>
            </a:r>
          </a:p>
          <a:p>
            <a:pPr marL="342900" indent="-342900">
              <a:buFont typeface="+mj-lt"/>
              <a:buAutoNum type="arabicPeriod" startAt="17"/>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6274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816AD-F91B-2BF9-D9AA-82C0D03890BD}"/>
              </a:ext>
            </a:extLst>
          </p:cNvPr>
          <p:cNvSpPr>
            <a:spLocks noGrp="1"/>
          </p:cNvSpPr>
          <p:nvPr>
            <p:ph type="title"/>
          </p:nvPr>
        </p:nvSpPr>
        <p:spPr>
          <a:xfrm>
            <a:off x="183208" y="309579"/>
            <a:ext cx="2980616" cy="476926"/>
          </a:xfrm>
        </p:spPr>
        <p:txBody>
          <a:bodyPr>
            <a:noAutofit/>
          </a:bodyPr>
          <a:lstStyle/>
          <a:p>
            <a:r>
              <a:rPr lang="en-AU" sz="4800" b="1" dirty="0">
                <a:solidFill>
                  <a:schemeClr val="bg1">
                    <a:lumMod val="95000"/>
                  </a:schemeClr>
                </a:solidFill>
                <a:latin typeface="+mn-lt"/>
              </a:rPr>
              <a:t>Thank you</a:t>
            </a:r>
          </a:p>
        </p:txBody>
      </p:sp>
      <p:sp>
        <p:nvSpPr>
          <p:cNvPr id="4" name="Rectangle 3">
            <a:extLst>
              <a:ext uri="{FF2B5EF4-FFF2-40B4-BE49-F238E27FC236}">
                <a16:creationId xmlns:a16="http://schemas.microsoft.com/office/drawing/2014/main" id="{F7C840C1-2A35-5058-2443-98F71EA5DDE2}"/>
              </a:ext>
            </a:extLst>
          </p:cNvPr>
          <p:cNvSpPr txBox="1">
            <a:spLocks noChangeArrowheads="1"/>
          </p:cNvSpPr>
          <p:nvPr/>
        </p:nvSpPr>
        <p:spPr>
          <a:xfrm>
            <a:off x="3163824" y="2642267"/>
            <a:ext cx="5870448" cy="2972150"/>
          </a:xfrm>
          <a:prstGeom prst="rect">
            <a:avLst/>
          </a:prstGeom>
        </p:spPr>
        <p:txBody>
          <a:bodyPr vert="horz" lIns="68580" tIns="34290" rIns="68580" bIns="3429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AU" altLang="en-US" sz="17600" dirty="0">
                <a:latin typeface="Calibri" panose="020F0502020204030204" pitchFamily="34" charset="0"/>
                <a:cs typeface="Calibri" panose="020F0502020204030204" pitchFamily="34" charset="0"/>
              </a:rPr>
              <a:t>Cameron Russell	</a:t>
            </a:r>
          </a:p>
          <a:p>
            <a:pPr marL="0" indent="0" algn="just">
              <a:lnSpc>
                <a:spcPct val="120000"/>
              </a:lnSpc>
              <a:buNone/>
            </a:pPr>
            <a:r>
              <a:rPr lang="en-AU" altLang="en-US" sz="17600" b="1" dirty="0">
                <a:latin typeface="Calibri" panose="020F0502020204030204" pitchFamily="34" charset="0"/>
                <a:cs typeface="Calibri" panose="020F0502020204030204" pitchFamily="34" charset="0"/>
              </a:rPr>
              <a:t>aprj.com.au	</a:t>
            </a:r>
          </a:p>
          <a:p>
            <a:pPr>
              <a:lnSpc>
                <a:spcPct val="80000"/>
              </a:lnSpc>
            </a:pPr>
            <a:endParaRPr lang="en-AU" altLang="en-US" sz="1950" dirty="0">
              <a:solidFill>
                <a:srgbClr val="000000"/>
              </a:solidFill>
            </a:endParaRPr>
          </a:p>
        </p:txBody>
      </p:sp>
    </p:spTree>
    <p:extLst>
      <p:ext uri="{BB962C8B-B14F-4D97-AF65-F5344CB8AC3E}">
        <p14:creationId xmlns:p14="http://schemas.microsoft.com/office/powerpoint/2010/main" val="254740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199849" y="0"/>
            <a:ext cx="6744302" cy="1325563"/>
          </a:xfrm>
        </p:spPr>
        <p:txBody>
          <a:bodyPr>
            <a:normAutofit/>
          </a:bodyPr>
          <a:lstStyle/>
          <a:p>
            <a:pPr algn="ctr"/>
            <a:r>
              <a:rPr lang="en-AU" sz="4800" b="1" dirty="0">
                <a:solidFill>
                  <a:schemeClr val="bg1"/>
                </a:solidFill>
                <a:latin typeface="+mn-lt"/>
              </a:rPr>
              <a:t>Australia has a problem…</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897625" y="1253331"/>
            <a:ext cx="4827640" cy="4351338"/>
          </a:xfrm>
        </p:spPr>
        <p:txBody>
          <a:bodyPr>
            <a:normAutofit/>
          </a:bodyPr>
          <a:lstStyle/>
          <a:p>
            <a:pPr marL="0" indent="0">
              <a:buNone/>
            </a:pPr>
            <a:r>
              <a:rPr lang="en-AU" sz="4400" dirty="0">
                <a:solidFill>
                  <a:schemeClr val="bg1"/>
                </a:solidFill>
              </a:rPr>
              <a:t>Incarceration rate: </a:t>
            </a:r>
            <a:br>
              <a:rPr lang="en-AU" sz="4400" dirty="0">
                <a:solidFill>
                  <a:schemeClr val="bg1"/>
                </a:solidFill>
              </a:rPr>
            </a:br>
            <a:r>
              <a:rPr lang="en-AU" sz="4400" dirty="0">
                <a:solidFill>
                  <a:schemeClr val="bg1"/>
                </a:solidFill>
              </a:rPr>
              <a:t>    </a:t>
            </a:r>
            <a:r>
              <a:rPr lang="en-AU" sz="4400" b="1" dirty="0">
                <a:solidFill>
                  <a:schemeClr val="bg1"/>
                </a:solidFill>
              </a:rPr>
              <a:t>206</a:t>
            </a:r>
            <a:r>
              <a:rPr lang="en-AU" sz="4400" dirty="0">
                <a:solidFill>
                  <a:schemeClr val="bg1"/>
                </a:solidFill>
              </a:rPr>
              <a:t>/100k </a:t>
            </a:r>
            <a:r>
              <a:rPr lang="en-AU" dirty="0">
                <a:solidFill>
                  <a:srgbClr val="FFFF00"/>
                </a:solidFill>
              </a:rPr>
              <a:t>[1]</a:t>
            </a:r>
          </a:p>
          <a:p>
            <a:endParaRPr lang="en-AU" sz="4400" dirty="0">
              <a:solidFill>
                <a:schemeClr val="bg1"/>
              </a:solidFill>
            </a:endParaRPr>
          </a:p>
          <a:p>
            <a:endParaRPr lang="en-AU" sz="4400" dirty="0"/>
          </a:p>
        </p:txBody>
      </p:sp>
    </p:spTree>
    <p:extLst>
      <p:ext uri="{BB962C8B-B14F-4D97-AF65-F5344CB8AC3E}">
        <p14:creationId xmlns:p14="http://schemas.microsoft.com/office/powerpoint/2010/main" val="3847452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143000" y="0"/>
            <a:ext cx="6744302" cy="1325563"/>
          </a:xfrm>
        </p:spPr>
        <p:txBody>
          <a:bodyPr>
            <a:normAutofit/>
          </a:bodyPr>
          <a:lstStyle/>
          <a:p>
            <a:pPr algn="ctr"/>
            <a:r>
              <a:rPr lang="en-AU" sz="4800" b="1" dirty="0">
                <a:solidFill>
                  <a:schemeClr val="bg1"/>
                </a:solidFill>
                <a:latin typeface="+mn-lt"/>
              </a:rPr>
              <a:t>The prison spiral…</a:t>
            </a:r>
          </a:p>
        </p:txBody>
      </p:sp>
      <p:pic>
        <p:nvPicPr>
          <p:cNvPr id="3" name="Picture 2">
            <a:extLst>
              <a:ext uri="{FF2B5EF4-FFF2-40B4-BE49-F238E27FC236}">
                <a16:creationId xmlns:a16="http://schemas.microsoft.com/office/drawing/2014/main" id="{25EA2801-0ABB-9856-3903-DE7BF6CB19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2424" y="1106424"/>
            <a:ext cx="5751576" cy="5751576"/>
          </a:xfrm>
          <a:prstGeom prst="rect">
            <a:avLst/>
          </a:prstGeom>
        </p:spPr>
      </p:pic>
      <p:sp>
        <p:nvSpPr>
          <p:cNvPr id="7" name="TextBox 6">
            <a:extLst>
              <a:ext uri="{FF2B5EF4-FFF2-40B4-BE49-F238E27FC236}">
                <a16:creationId xmlns:a16="http://schemas.microsoft.com/office/drawing/2014/main" id="{5F764AD3-AAB0-6004-D4CC-478CAFD92FF0}"/>
              </a:ext>
            </a:extLst>
          </p:cNvPr>
          <p:cNvSpPr txBox="1"/>
          <p:nvPr/>
        </p:nvSpPr>
        <p:spPr>
          <a:xfrm>
            <a:off x="950976" y="1720054"/>
            <a:ext cx="5102352" cy="4524315"/>
          </a:xfrm>
          <a:prstGeom prst="rect">
            <a:avLst/>
          </a:prstGeom>
          <a:noFill/>
        </p:spPr>
        <p:txBody>
          <a:bodyPr wrap="square">
            <a:spAutoFit/>
          </a:bodyPr>
          <a:lstStyle/>
          <a:p>
            <a:r>
              <a:rPr lang="en-AU" sz="3600" dirty="0">
                <a:solidFill>
                  <a:schemeClr val="bg1"/>
                </a:solidFill>
                <a:effectLst/>
                <a:latin typeface="Open Sans" panose="020B0606030504020204" pitchFamily="34" charset="0"/>
                <a:ea typeface="Calibri" panose="020F0502020204030204" pitchFamily="34" charset="0"/>
              </a:rPr>
              <a:t>‘People in </a:t>
            </a:r>
          </a:p>
          <a:p>
            <a:r>
              <a:rPr lang="en-AU" sz="3600" dirty="0">
                <a:solidFill>
                  <a:schemeClr val="bg1"/>
                </a:solidFill>
                <a:effectLst/>
                <a:latin typeface="Open Sans" panose="020B0606030504020204" pitchFamily="34" charset="0"/>
                <a:ea typeface="Calibri" panose="020F0502020204030204" pitchFamily="34" charset="0"/>
              </a:rPr>
              <a:t>prison are </a:t>
            </a:r>
          </a:p>
          <a:p>
            <a:r>
              <a:rPr lang="en-AU" sz="3600" dirty="0">
                <a:solidFill>
                  <a:schemeClr val="bg1"/>
                </a:solidFill>
                <a:effectLst/>
                <a:latin typeface="Open Sans" panose="020B0606030504020204" pitchFamily="34" charset="0"/>
                <a:ea typeface="Calibri" panose="020F0502020204030204" pitchFamily="34" charset="0"/>
              </a:rPr>
              <a:t>some of the </a:t>
            </a:r>
          </a:p>
          <a:p>
            <a:r>
              <a:rPr lang="en-AU" sz="3600" dirty="0">
                <a:solidFill>
                  <a:schemeClr val="bg1"/>
                </a:solidFill>
                <a:effectLst/>
                <a:latin typeface="Open Sans" panose="020B0606030504020204" pitchFamily="34" charset="0"/>
                <a:ea typeface="Calibri" panose="020F0502020204030204" pitchFamily="34" charset="0"/>
              </a:rPr>
              <a:t>most vulnerable people in society </a:t>
            </a:r>
          </a:p>
          <a:p>
            <a:r>
              <a:rPr lang="en-AU" sz="3600" dirty="0">
                <a:solidFill>
                  <a:schemeClr val="bg1"/>
                </a:solidFill>
                <a:effectLst/>
                <a:latin typeface="Open Sans" panose="020B0606030504020204" pitchFamily="34" charset="0"/>
                <a:ea typeface="Calibri" panose="020F0502020204030204" pitchFamily="34" charset="0"/>
              </a:rPr>
              <a:t>and often come </a:t>
            </a:r>
          </a:p>
          <a:p>
            <a:r>
              <a:rPr lang="en-AU" sz="3600" dirty="0">
                <a:solidFill>
                  <a:schemeClr val="bg1"/>
                </a:solidFill>
                <a:effectLst/>
                <a:latin typeface="Open Sans" panose="020B0606030504020204" pitchFamily="34" charset="0"/>
                <a:ea typeface="Calibri" panose="020F0502020204030204" pitchFamily="34" charset="0"/>
              </a:rPr>
              <a:t>from disadvantaged backgrounds’ </a:t>
            </a:r>
            <a:r>
              <a:rPr lang="en-AU" sz="2800" dirty="0">
                <a:solidFill>
                  <a:srgbClr val="FFFF00"/>
                </a:solidFill>
                <a:effectLst/>
                <a:latin typeface="Open Sans" panose="020B0606030504020204" pitchFamily="34" charset="0"/>
                <a:ea typeface="Calibri" panose="020F0502020204030204" pitchFamily="34" charset="0"/>
              </a:rPr>
              <a:t>[9,10] </a:t>
            </a:r>
            <a:endParaRPr lang="en-AU" sz="2800" dirty="0">
              <a:solidFill>
                <a:srgbClr val="FFFF00"/>
              </a:solidFill>
            </a:endParaRPr>
          </a:p>
        </p:txBody>
      </p:sp>
    </p:spTree>
    <p:extLst>
      <p:ext uri="{BB962C8B-B14F-4D97-AF65-F5344CB8AC3E}">
        <p14:creationId xmlns:p14="http://schemas.microsoft.com/office/powerpoint/2010/main" val="200544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365126"/>
            <a:ext cx="6744302" cy="1325563"/>
          </a:xfrm>
        </p:spPr>
        <p:txBody>
          <a:bodyPr>
            <a:normAutofit/>
          </a:bodyPr>
          <a:lstStyle/>
          <a:p>
            <a:pPr algn="ctr"/>
            <a:r>
              <a:rPr lang="en-AU" sz="4800" b="1" dirty="0">
                <a:solidFill>
                  <a:schemeClr val="bg1"/>
                </a:solidFill>
                <a:latin typeface="+mn-lt"/>
              </a:rPr>
              <a:t>Especially a problem for…</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40696" y="1893002"/>
            <a:ext cx="7592408" cy="4772974"/>
          </a:xfrm>
        </p:spPr>
        <p:txBody>
          <a:bodyPr>
            <a:normAutofit/>
          </a:bodyPr>
          <a:lstStyle/>
          <a:p>
            <a:r>
              <a:rPr lang="en-AU" sz="3600" dirty="0">
                <a:solidFill>
                  <a:schemeClr val="bg1"/>
                </a:solidFill>
              </a:rPr>
              <a:t>First Nations people:</a:t>
            </a:r>
          </a:p>
          <a:p>
            <a:pPr lvl="1"/>
            <a:r>
              <a:rPr lang="en-AU" sz="3600" dirty="0">
                <a:solidFill>
                  <a:schemeClr val="bg1"/>
                </a:solidFill>
              </a:rPr>
              <a:t>Incarceration rate of </a:t>
            </a:r>
            <a:r>
              <a:rPr lang="en-AU" sz="3600" b="1" dirty="0">
                <a:solidFill>
                  <a:schemeClr val="bg1"/>
                </a:solidFill>
              </a:rPr>
              <a:t>2,470</a:t>
            </a:r>
            <a:r>
              <a:rPr lang="en-AU" sz="3600" dirty="0">
                <a:solidFill>
                  <a:schemeClr val="bg1"/>
                </a:solidFill>
              </a:rPr>
              <a:t> per 100,000 </a:t>
            </a:r>
            <a:r>
              <a:rPr lang="en-AU" sz="3600" dirty="0">
                <a:solidFill>
                  <a:srgbClr val="FFFF00"/>
                </a:solidFill>
              </a:rPr>
              <a:t>[1] </a:t>
            </a:r>
            <a:r>
              <a:rPr lang="en-AU" sz="3600" dirty="0">
                <a:solidFill>
                  <a:schemeClr val="bg1"/>
                </a:solidFill>
              </a:rPr>
              <a:t>(world’s highest </a:t>
            </a:r>
            <a:r>
              <a:rPr lang="en-AU" sz="3600" dirty="0">
                <a:solidFill>
                  <a:srgbClr val="FFFF00"/>
                </a:solidFill>
              </a:rPr>
              <a:t>[2]</a:t>
            </a:r>
            <a:r>
              <a:rPr lang="en-AU" sz="3600" dirty="0">
                <a:solidFill>
                  <a:schemeClr val="bg1"/>
                </a:solidFill>
              </a:rPr>
              <a:t>) </a:t>
            </a:r>
          </a:p>
          <a:p>
            <a:pPr lvl="1"/>
            <a:r>
              <a:rPr lang="en-AU" sz="3600" b="1" dirty="0">
                <a:solidFill>
                  <a:schemeClr val="bg1"/>
                </a:solidFill>
              </a:rPr>
              <a:t>32%</a:t>
            </a:r>
            <a:r>
              <a:rPr lang="en-AU" sz="3600" dirty="0">
                <a:solidFill>
                  <a:schemeClr val="bg1"/>
                </a:solidFill>
              </a:rPr>
              <a:t> of prison population </a:t>
            </a:r>
            <a:r>
              <a:rPr lang="en-AU" sz="3600" dirty="0">
                <a:solidFill>
                  <a:srgbClr val="FFFF00"/>
                </a:solidFill>
              </a:rPr>
              <a:t>[3]</a:t>
            </a:r>
            <a:r>
              <a:rPr lang="en-AU" sz="3600" dirty="0">
                <a:solidFill>
                  <a:schemeClr val="bg1"/>
                </a:solidFill>
              </a:rPr>
              <a:t> yet only </a:t>
            </a:r>
            <a:r>
              <a:rPr lang="en-AU" sz="3600" b="1" dirty="0">
                <a:solidFill>
                  <a:schemeClr val="bg1"/>
                </a:solidFill>
              </a:rPr>
              <a:t>3.8%</a:t>
            </a:r>
            <a:r>
              <a:rPr lang="en-AU" sz="3600" dirty="0">
                <a:solidFill>
                  <a:schemeClr val="bg1"/>
                </a:solidFill>
              </a:rPr>
              <a:t> of Australian pop. </a:t>
            </a:r>
            <a:r>
              <a:rPr lang="en-AU" sz="3600" dirty="0">
                <a:solidFill>
                  <a:srgbClr val="FFFF00"/>
                </a:solidFill>
              </a:rPr>
              <a:t>[4]</a:t>
            </a:r>
          </a:p>
          <a:p>
            <a:r>
              <a:rPr lang="en-AU" sz="3600" dirty="0">
                <a:solidFill>
                  <a:schemeClr val="bg1"/>
                </a:solidFill>
              </a:rPr>
              <a:t>Young First Nations people</a:t>
            </a:r>
          </a:p>
          <a:p>
            <a:pPr lvl="1"/>
            <a:r>
              <a:rPr lang="en-AU" sz="3600" b="1" dirty="0">
                <a:solidFill>
                  <a:schemeClr val="bg1"/>
                </a:solidFill>
              </a:rPr>
              <a:t>56%</a:t>
            </a:r>
            <a:r>
              <a:rPr lang="en-AU" sz="3600" dirty="0">
                <a:solidFill>
                  <a:schemeClr val="bg1"/>
                </a:solidFill>
              </a:rPr>
              <a:t> of youth detention population yet only </a:t>
            </a:r>
            <a:r>
              <a:rPr lang="en-AU" sz="3600" b="1" dirty="0">
                <a:solidFill>
                  <a:schemeClr val="bg1"/>
                </a:solidFill>
              </a:rPr>
              <a:t>6%</a:t>
            </a:r>
            <a:r>
              <a:rPr lang="en-AU" sz="3600" dirty="0">
                <a:solidFill>
                  <a:schemeClr val="bg1"/>
                </a:solidFill>
              </a:rPr>
              <a:t> of Australian pop. </a:t>
            </a:r>
            <a:r>
              <a:rPr lang="en-AU" sz="3600" dirty="0">
                <a:solidFill>
                  <a:srgbClr val="FFFF00"/>
                </a:solidFill>
              </a:rPr>
              <a:t>[5]</a:t>
            </a:r>
          </a:p>
        </p:txBody>
      </p:sp>
    </p:spTree>
    <p:extLst>
      <p:ext uri="{BB962C8B-B14F-4D97-AF65-F5344CB8AC3E}">
        <p14:creationId xmlns:p14="http://schemas.microsoft.com/office/powerpoint/2010/main" val="3041179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199849" y="37721"/>
            <a:ext cx="6744302" cy="1325563"/>
          </a:xfrm>
        </p:spPr>
        <p:txBody>
          <a:bodyPr>
            <a:normAutofit/>
          </a:bodyPr>
          <a:lstStyle/>
          <a:p>
            <a:pPr algn="ctr"/>
            <a:r>
              <a:rPr lang="en-AU" sz="4800" b="1" dirty="0">
                <a:solidFill>
                  <a:schemeClr val="bg1"/>
                </a:solidFill>
                <a:latin typeface="+mn-lt"/>
              </a:rPr>
              <a:t>Especially a problem for…</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277272" y="1489521"/>
            <a:ext cx="7482680" cy="4763830"/>
          </a:xfrm>
        </p:spPr>
        <p:txBody>
          <a:bodyPr>
            <a:noAutofit/>
          </a:bodyPr>
          <a:lstStyle/>
          <a:p>
            <a:r>
              <a:rPr lang="en-AU" sz="3600" dirty="0">
                <a:solidFill>
                  <a:schemeClr val="bg1"/>
                </a:solidFill>
              </a:rPr>
              <a:t>People with disabilities:</a:t>
            </a:r>
          </a:p>
          <a:p>
            <a:pPr lvl="1"/>
            <a:r>
              <a:rPr lang="en-AU" sz="3600" b="1" dirty="0">
                <a:solidFill>
                  <a:schemeClr val="bg1"/>
                </a:solidFill>
              </a:rPr>
              <a:t>50% </a:t>
            </a:r>
            <a:r>
              <a:rPr lang="en-AU" sz="3600" dirty="0">
                <a:solidFill>
                  <a:schemeClr val="bg1"/>
                </a:solidFill>
              </a:rPr>
              <a:t>prison entrants have reported disabilities (cf. </a:t>
            </a:r>
            <a:r>
              <a:rPr lang="en-AU" sz="3600" b="1" dirty="0">
                <a:solidFill>
                  <a:schemeClr val="bg1"/>
                </a:solidFill>
              </a:rPr>
              <a:t>18%) </a:t>
            </a:r>
            <a:r>
              <a:rPr lang="en-AU" sz="3600" dirty="0">
                <a:solidFill>
                  <a:srgbClr val="FFFF00"/>
                </a:solidFill>
              </a:rPr>
              <a:t>[6]</a:t>
            </a:r>
            <a:endParaRPr lang="en-AU" sz="3600" b="1" dirty="0">
              <a:solidFill>
                <a:schemeClr val="bg1"/>
              </a:solidFill>
            </a:endParaRPr>
          </a:p>
          <a:p>
            <a:pPr lvl="1"/>
            <a:r>
              <a:rPr lang="en-AU" sz="3600" dirty="0">
                <a:solidFill>
                  <a:schemeClr val="bg1"/>
                </a:solidFill>
              </a:rPr>
              <a:t>Bullied &amp; assaulted </a:t>
            </a:r>
            <a:r>
              <a:rPr lang="en-AU" sz="3600" dirty="0">
                <a:solidFill>
                  <a:srgbClr val="FFFF00"/>
                </a:solidFill>
              </a:rPr>
              <a:t>[7]</a:t>
            </a:r>
            <a:endParaRPr lang="en-AU" sz="3600" dirty="0">
              <a:solidFill>
                <a:schemeClr val="bg1"/>
              </a:solidFill>
            </a:endParaRPr>
          </a:p>
          <a:p>
            <a:pPr lvl="1"/>
            <a:r>
              <a:rPr lang="en-AU" sz="3600" dirty="0">
                <a:solidFill>
                  <a:schemeClr val="bg1"/>
                </a:solidFill>
              </a:rPr>
              <a:t>Shortage of forensic hospital beds so prison instead </a:t>
            </a:r>
            <a:r>
              <a:rPr lang="en-AU" sz="3600" dirty="0">
                <a:solidFill>
                  <a:srgbClr val="FFFF00"/>
                </a:solidFill>
              </a:rPr>
              <a:t>[8,9]</a:t>
            </a:r>
            <a:endParaRPr lang="en-AU" sz="3600" dirty="0">
              <a:solidFill>
                <a:schemeClr val="bg1"/>
              </a:solidFill>
            </a:endParaRPr>
          </a:p>
          <a:p>
            <a:r>
              <a:rPr lang="en-AU" sz="3600" dirty="0">
                <a:solidFill>
                  <a:schemeClr val="bg1"/>
                </a:solidFill>
              </a:rPr>
              <a:t>Sick and other vulnerable people… more likely to be jailed and return to prison </a:t>
            </a:r>
            <a:r>
              <a:rPr lang="en-AU" sz="3600" dirty="0">
                <a:solidFill>
                  <a:srgbClr val="FFFF00"/>
                </a:solidFill>
              </a:rPr>
              <a:t>[10]</a:t>
            </a:r>
            <a:endParaRPr lang="en-AU" sz="3600" dirty="0">
              <a:solidFill>
                <a:schemeClr val="bg1"/>
              </a:solidFill>
            </a:endParaRPr>
          </a:p>
        </p:txBody>
      </p:sp>
    </p:spTree>
    <p:extLst>
      <p:ext uri="{BB962C8B-B14F-4D97-AF65-F5344CB8AC3E}">
        <p14:creationId xmlns:p14="http://schemas.microsoft.com/office/powerpoint/2010/main" val="257239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240696" y="365126"/>
            <a:ext cx="6744302" cy="1325563"/>
          </a:xfrm>
        </p:spPr>
        <p:txBody>
          <a:bodyPr>
            <a:normAutofit/>
          </a:bodyPr>
          <a:lstStyle/>
          <a:p>
            <a:pPr algn="ctr"/>
            <a:r>
              <a:rPr lang="en-AU" sz="4800" b="1" dirty="0">
                <a:solidFill>
                  <a:schemeClr val="bg1"/>
                </a:solidFill>
                <a:latin typeface="+mn-lt"/>
              </a:rPr>
              <a:t>Cost of incarceration</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106424" y="1893002"/>
            <a:ext cx="7744968" cy="4782118"/>
          </a:xfrm>
        </p:spPr>
        <p:txBody>
          <a:bodyPr>
            <a:normAutofit/>
          </a:bodyPr>
          <a:lstStyle/>
          <a:p>
            <a:r>
              <a:rPr lang="en-AU" sz="3600" b="1" dirty="0">
                <a:solidFill>
                  <a:schemeClr val="bg1"/>
                </a:solidFill>
              </a:rPr>
              <a:t>$6.1 billion </a:t>
            </a:r>
            <a:r>
              <a:rPr lang="en-AU" sz="3600" dirty="0">
                <a:solidFill>
                  <a:schemeClr val="bg1"/>
                </a:solidFill>
              </a:rPr>
              <a:t>per year for prisons </a:t>
            </a:r>
            <a:r>
              <a:rPr lang="en-AU" sz="3600" dirty="0">
                <a:solidFill>
                  <a:srgbClr val="FFFF00"/>
                </a:solidFill>
              </a:rPr>
              <a:t>[11,12]</a:t>
            </a:r>
            <a:endParaRPr lang="en-AU" sz="3600" dirty="0">
              <a:solidFill>
                <a:schemeClr val="bg1"/>
              </a:solidFill>
            </a:endParaRPr>
          </a:p>
          <a:p>
            <a:pPr lvl="1"/>
            <a:r>
              <a:rPr lang="en-AU" sz="3600" dirty="0">
                <a:solidFill>
                  <a:schemeClr val="bg1"/>
                </a:solidFill>
              </a:rPr>
              <a:t>Ave cost/inmate: </a:t>
            </a:r>
            <a:r>
              <a:rPr lang="en-AU" sz="3600" b="1" dirty="0">
                <a:solidFill>
                  <a:schemeClr val="bg1"/>
                </a:solidFill>
              </a:rPr>
              <a:t>$405/day </a:t>
            </a:r>
            <a:r>
              <a:rPr lang="en-AU" sz="3600" dirty="0">
                <a:solidFill>
                  <a:schemeClr val="bg1"/>
                </a:solidFill>
              </a:rPr>
              <a:t>or </a:t>
            </a:r>
            <a:r>
              <a:rPr lang="en-AU" sz="3600" b="1" dirty="0">
                <a:solidFill>
                  <a:schemeClr val="bg1"/>
                </a:solidFill>
              </a:rPr>
              <a:t>$148k/</a:t>
            </a:r>
            <a:r>
              <a:rPr lang="en-AU" sz="3600" b="1" dirty="0" err="1">
                <a:solidFill>
                  <a:schemeClr val="bg1"/>
                </a:solidFill>
              </a:rPr>
              <a:t>yr</a:t>
            </a:r>
            <a:endParaRPr lang="en-AU" sz="3600" b="1" dirty="0">
              <a:solidFill>
                <a:schemeClr val="bg1"/>
              </a:solidFill>
            </a:endParaRPr>
          </a:p>
          <a:p>
            <a:pPr lvl="1"/>
            <a:r>
              <a:rPr lang="en-AU" sz="3600" dirty="0">
                <a:solidFill>
                  <a:schemeClr val="bg1"/>
                </a:solidFill>
              </a:rPr>
              <a:t>Unsustainable: An increase of </a:t>
            </a:r>
            <a:r>
              <a:rPr lang="en-AU" sz="3600" b="1" dirty="0">
                <a:solidFill>
                  <a:schemeClr val="bg1"/>
                </a:solidFill>
              </a:rPr>
              <a:t>$2 billion </a:t>
            </a:r>
            <a:r>
              <a:rPr lang="en-AU" sz="3600" dirty="0">
                <a:solidFill>
                  <a:schemeClr val="bg1"/>
                </a:solidFill>
              </a:rPr>
              <a:t>in just 5 years! Most prisons full, so more prisoners means building more prisons </a:t>
            </a:r>
          </a:p>
        </p:txBody>
      </p:sp>
    </p:spTree>
    <p:extLst>
      <p:ext uri="{BB962C8B-B14F-4D97-AF65-F5344CB8AC3E}">
        <p14:creationId xmlns:p14="http://schemas.microsoft.com/office/powerpoint/2010/main" val="1530680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744839-8EF6-9CC4-68EB-8D76048FA0DF}"/>
              </a:ext>
            </a:extLst>
          </p:cNvPr>
          <p:cNvSpPr>
            <a:spLocks noGrp="1"/>
          </p:cNvSpPr>
          <p:nvPr>
            <p:ph type="title"/>
          </p:nvPr>
        </p:nvSpPr>
        <p:spPr>
          <a:xfrm>
            <a:off x="1167544" y="0"/>
            <a:ext cx="7821008" cy="1325563"/>
          </a:xfrm>
        </p:spPr>
        <p:txBody>
          <a:bodyPr>
            <a:normAutofit/>
          </a:bodyPr>
          <a:lstStyle/>
          <a:p>
            <a:pPr algn="ctr"/>
            <a:r>
              <a:rPr lang="en-AU" sz="4800" b="1" dirty="0">
                <a:solidFill>
                  <a:schemeClr val="bg1"/>
                </a:solidFill>
                <a:latin typeface="+mn-lt"/>
              </a:rPr>
              <a:t>Indirect costs of incarceration</a:t>
            </a:r>
          </a:p>
        </p:txBody>
      </p:sp>
      <p:sp>
        <p:nvSpPr>
          <p:cNvPr id="5" name="Content Placeholder 2">
            <a:extLst>
              <a:ext uri="{FF2B5EF4-FFF2-40B4-BE49-F238E27FC236}">
                <a16:creationId xmlns:a16="http://schemas.microsoft.com/office/drawing/2014/main" id="{96916413-2D4E-848E-BA73-E76D1E8EB781}"/>
              </a:ext>
            </a:extLst>
          </p:cNvPr>
          <p:cNvSpPr>
            <a:spLocks noGrp="1"/>
          </p:cNvSpPr>
          <p:nvPr>
            <p:ph idx="1"/>
          </p:nvPr>
        </p:nvSpPr>
        <p:spPr>
          <a:xfrm>
            <a:off x="1199848" y="1444946"/>
            <a:ext cx="7821007" cy="5275894"/>
          </a:xfrm>
        </p:spPr>
        <p:txBody>
          <a:bodyPr>
            <a:normAutofit fontScale="92500" lnSpcReduction="10000"/>
          </a:bodyPr>
          <a:lstStyle/>
          <a:p>
            <a:r>
              <a:rPr lang="en-AU" sz="4800" dirty="0">
                <a:solidFill>
                  <a:schemeClr val="bg1"/>
                </a:solidFill>
              </a:rPr>
              <a:t>Negative effects on inmate’s family, community, health, housing, job, education, etc </a:t>
            </a:r>
          </a:p>
          <a:p>
            <a:r>
              <a:rPr lang="en-AU" sz="4800" dirty="0">
                <a:solidFill>
                  <a:schemeClr val="bg1"/>
                </a:solidFill>
              </a:rPr>
              <a:t>Upon release, hard to get housing, job, transport, etc and dangers of substance misuse</a:t>
            </a:r>
          </a:p>
          <a:p>
            <a:r>
              <a:rPr lang="en-AU" sz="4800" dirty="0">
                <a:solidFill>
                  <a:schemeClr val="bg1"/>
                </a:solidFill>
              </a:rPr>
              <a:t>Lack of a job/lower wages/lost skills mean higher costs for employment programs </a:t>
            </a:r>
            <a:r>
              <a:rPr lang="en-AU" sz="4800" dirty="0">
                <a:solidFill>
                  <a:srgbClr val="FFFF00"/>
                </a:solidFill>
              </a:rPr>
              <a:t>[10,11]</a:t>
            </a:r>
            <a:endParaRPr lang="en-AU" sz="4800" dirty="0">
              <a:solidFill>
                <a:schemeClr val="bg1"/>
              </a:solidFill>
            </a:endParaRPr>
          </a:p>
          <a:p>
            <a:endParaRPr lang="en-AU" sz="4400" dirty="0">
              <a:solidFill>
                <a:schemeClr val="bg1"/>
              </a:solidFill>
            </a:endParaRPr>
          </a:p>
        </p:txBody>
      </p:sp>
    </p:spTree>
    <p:extLst>
      <p:ext uri="{BB962C8B-B14F-4D97-AF65-F5344CB8AC3E}">
        <p14:creationId xmlns:p14="http://schemas.microsoft.com/office/powerpoint/2010/main" val="42618045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4459</TotalTime>
  <Words>1724</Words>
  <Application>Microsoft Office PowerPoint</Application>
  <PresentationFormat>On-screen Show (4:3)</PresentationFormat>
  <Paragraphs>167</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Open Sans</vt:lpstr>
      <vt:lpstr>Office Theme</vt:lpstr>
      <vt:lpstr>Applied Economic Analysis for Justice Reinvestment in Australia</vt:lpstr>
      <vt:lpstr>Supervisors</vt:lpstr>
      <vt:lpstr>PowerPoint Presentation</vt:lpstr>
      <vt:lpstr>Australia has a problem…</vt:lpstr>
      <vt:lpstr>The prison spiral…</vt:lpstr>
      <vt:lpstr>Especially a problem for…</vt:lpstr>
      <vt:lpstr>Especially a problem for…</vt:lpstr>
      <vt:lpstr>Cost of incarceration</vt:lpstr>
      <vt:lpstr>Indirect costs of incarceration</vt:lpstr>
      <vt:lpstr>Prisons are ineffective</vt:lpstr>
      <vt:lpstr>Prisons are ineffective</vt:lpstr>
      <vt:lpstr>Reversing the prison spiral</vt:lpstr>
      <vt:lpstr>Justice Reinvestment</vt:lpstr>
      <vt:lpstr>JIRAD = JI + JR + JD</vt:lpstr>
      <vt:lpstr>The rationale</vt:lpstr>
      <vt:lpstr>JIRAD initiatives</vt:lpstr>
      <vt:lpstr>Main thrust of research</vt:lpstr>
      <vt:lpstr>Other strands of research</vt:lpstr>
      <vt:lpstr>Key research question 1</vt:lpstr>
      <vt:lpstr>Key research question 2</vt:lpstr>
      <vt:lpstr>Key research question 3</vt:lpstr>
      <vt:lpstr>The 4 stages to JIRAD</vt:lpstr>
      <vt:lpstr>Question: What’s missing?</vt:lpstr>
      <vt:lpstr>One answer…</vt:lpstr>
      <vt:lpstr>PowerPoint Presentation</vt:lpstr>
      <vt:lpstr>Voice for the voiceless</vt:lpstr>
      <vt:lpstr>Who do we listen to?</vt:lpstr>
      <vt:lpstr>Example 1: Data sovereignty</vt:lpstr>
      <vt:lpstr>Example 2: Who benefits?</vt:lpstr>
      <vt:lpstr>Example 3: Who is investing?</vt:lpstr>
      <vt:lpstr>Conclusion</vt:lpstr>
      <vt:lpstr>References (1)</vt:lpstr>
      <vt:lpstr>References (2)</vt:lpstr>
      <vt:lpstr>References (3)</vt:lpstr>
      <vt:lpstr>References (4)</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Russell</dc:creator>
  <cp:lastModifiedBy>Cameron Russell</cp:lastModifiedBy>
  <cp:revision>34</cp:revision>
  <dcterms:created xsi:type="dcterms:W3CDTF">2022-11-07T06:54:00Z</dcterms:created>
  <dcterms:modified xsi:type="dcterms:W3CDTF">2023-12-01T05:36:16Z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620902</vt:lpwstr>
  </property>
  <property fmtid="{D5CDD505-2E9C-101B-9397-08002B2CF9AE}" name="NXPowerLiteSettings" pid="3">
    <vt:lpwstr>E700052003A000</vt:lpwstr>
  </property>
  <property fmtid="{D5CDD505-2E9C-101B-9397-08002B2CF9AE}" name="NXPowerLiteVersion" pid="4">
    <vt:lpwstr>D9.1.7</vt:lpwstr>
  </property>
</Properties>
</file>